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58" r:id="rId4"/>
    <p:sldId id="261" r:id="rId5"/>
    <p:sldId id="262" r:id="rId6"/>
    <p:sldId id="264" r:id="rId7"/>
    <p:sldId id="265" r:id="rId8"/>
    <p:sldId id="267" r:id="rId9"/>
    <p:sldId id="269" r:id="rId10"/>
    <p:sldId id="270" r:id="rId11"/>
    <p:sldId id="273" r:id="rId12"/>
    <p:sldId id="282" r:id="rId13"/>
    <p:sldId id="266" r:id="rId14"/>
    <p:sldId id="281" r:id="rId15"/>
    <p:sldId id="271" r:id="rId16"/>
    <p:sldId id="283" r:id="rId17"/>
    <p:sldId id="274" r:id="rId18"/>
    <p:sldId id="279" r:id="rId19"/>
    <p:sldId id="275" r:id="rId20"/>
    <p:sldId id="280"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4" autoAdjust="0"/>
  </p:normalViewPr>
  <p:slideViewPr>
    <p:cSldViewPr showGuides="1">
      <p:cViewPr>
        <p:scale>
          <a:sx n="60" d="100"/>
          <a:sy n="60" d="100"/>
        </p:scale>
        <p:origin x="-1410" y="-54"/>
      </p:cViewPr>
      <p:guideLst>
        <p:guide orient="horz" pos="3168"/>
        <p:guide pos="1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FCDBA-09FB-4EF4-BB5C-E834A19BB750}"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F0549-7AD7-4054-B952-F0A8D38BB721}" type="slidenum">
              <a:rPr lang="en-US" smtClean="0"/>
              <a:t>‹#›</a:t>
            </a:fld>
            <a:endParaRPr lang="en-US"/>
          </a:p>
        </p:txBody>
      </p:sp>
    </p:spTree>
    <p:extLst>
      <p:ext uri="{BB962C8B-B14F-4D97-AF65-F5344CB8AC3E}">
        <p14:creationId xmlns:p14="http://schemas.microsoft.com/office/powerpoint/2010/main" val="247507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paper to investigate a new notion of planarity</a:t>
            </a:r>
          </a:p>
          <a:p>
            <a:r>
              <a:rPr lang="en-US" dirty="0" smtClean="0"/>
              <a:t>-</a:t>
            </a:r>
            <a:r>
              <a:rPr lang="en-US" baseline="0" dirty="0" smtClean="0"/>
              <a:t> Only part of the graph has to be planar, so we call it partial planarity</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2</a:t>
            </a:fld>
            <a:endParaRPr lang="en-US"/>
          </a:p>
        </p:txBody>
      </p:sp>
    </p:spTree>
    <p:extLst>
      <p:ext uri="{BB962C8B-B14F-4D97-AF65-F5344CB8AC3E}">
        <p14:creationId xmlns:p14="http://schemas.microsoft.com/office/powerpoint/2010/main" val="170801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it is, by a lemma which allows us to remove independently even crossings from a (PSS, 2009) paper.</a:t>
            </a:r>
          </a:p>
          <a:p>
            <a:pPr marL="171450" indent="-171450">
              <a:buFontTx/>
              <a:buChar char="-"/>
            </a:pPr>
            <a:r>
              <a:rPr lang="en-US" baseline="0" dirty="0" smtClean="0"/>
              <a:t>In our initial example here are the moves that make the red graph crossing free.</a:t>
            </a:r>
          </a:p>
          <a:p>
            <a:pPr marL="171450" indent="-171450">
              <a:buFontTx/>
              <a:buChar char="-"/>
            </a:pPr>
            <a:r>
              <a:rPr lang="en-US" baseline="0" dirty="0" smtClean="0"/>
              <a:t>There is one odd crossing between red edges; that’s removed by making two (</a:t>
            </a:r>
            <a:r>
              <a:rPr lang="en-US" baseline="0" dirty="0" err="1" smtClean="0"/>
              <a:t>e,v</a:t>
            </a:r>
            <a:r>
              <a:rPr lang="en-US" baseline="0" dirty="0" smtClean="0"/>
              <a:t>)-moves, so e only crosses independent and one green edge</a:t>
            </a:r>
          </a:p>
          <a:p>
            <a:pPr marL="171450" indent="-171450">
              <a:buFontTx/>
              <a:buChar char="-"/>
            </a:pPr>
            <a:r>
              <a:rPr lang="en-US" baseline="0" dirty="0" smtClean="0"/>
              <a:t>At this point one of the green edges still crosses one of the red edges oddly, which is easily removed, by pushing the green edge across the endpoint of the red edge it crosses oddly</a:t>
            </a:r>
          </a:p>
          <a:p>
            <a:pPr marL="171450" indent="-171450">
              <a:buFontTx/>
              <a:buChar char="-"/>
            </a:pPr>
            <a:r>
              <a:rPr lang="en-US" baseline="0" dirty="0" smtClean="0"/>
              <a:t>So we have a correct polynomial-time algorithm for recognizing partial planarity.</a:t>
            </a:r>
          </a:p>
          <a:p>
            <a:pPr marL="171450" indent="-171450">
              <a:buFontTx/>
              <a:buChar char="-"/>
            </a:pPr>
            <a:r>
              <a:rPr lang="en-US" baseline="0" dirty="0" smtClean="0"/>
              <a:t>Once a solution to the algebraic system is known, O(n^6), an actual layout can be found in quadratic time.</a:t>
            </a:r>
          </a:p>
          <a:p>
            <a:pPr marL="171450" indent="-171450">
              <a:buFontTx/>
              <a:buChar char="-"/>
            </a:pPr>
            <a:r>
              <a:rPr lang="en-US" baseline="0" dirty="0" smtClean="0"/>
              <a:t>So what about geometric partial planarity?</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11</a:t>
            </a:fld>
            <a:endParaRPr lang="en-US"/>
          </a:p>
        </p:txBody>
      </p:sp>
    </p:spTree>
    <p:extLst>
      <p:ext uri="{BB962C8B-B14F-4D97-AF65-F5344CB8AC3E}">
        <p14:creationId xmlns:p14="http://schemas.microsoft.com/office/powerpoint/2010/main" val="251100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proved:</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12</a:t>
            </a:fld>
            <a:endParaRPr lang="en-US"/>
          </a:p>
        </p:txBody>
      </p:sp>
    </p:spTree>
    <p:extLst>
      <p:ext uri="{BB962C8B-B14F-4D97-AF65-F5344CB8AC3E}">
        <p14:creationId xmlns:p14="http://schemas.microsoft.com/office/powerpoint/2010/main" val="403005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existential</a:t>
            </a:r>
            <a:r>
              <a:rPr lang="en-US" baseline="0" dirty="0" smtClean="0"/>
              <a:t> theory of the reals? Let’s look at two sample formulas.</a:t>
            </a:r>
          </a:p>
          <a:p>
            <a:r>
              <a:rPr lang="en-US" baseline="0" dirty="0" smtClean="0"/>
              <a:t>What does the first one express? x =0,1; y = 0,1, x&lt;y, so y = 1, and z^2 = y. It expresses the existence of the square root of 2.</a:t>
            </a:r>
          </a:p>
          <a:p>
            <a:r>
              <a:rPr lang="en-US" baseline="0" dirty="0" smtClean="0"/>
              <a:t>What does the second one express? Each </a:t>
            </a:r>
            <a:r>
              <a:rPr lang="en-US" baseline="0" dirty="0" err="1" smtClean="0"/>
              <a:t>x_i</a:t>
            </a:r>
            <a:r>
              <a:rPr lang="en-US" baseline="0" dirty="0" smtClean="0"/>
              <a:t> is less than the square of the previous one, which is less than 1. The final </a:t>
            </a:r>
            <a:r>
              <a:rPr lang="en-US" baseline="0" dirty="0" err="1" smtClean="0"/>
              <a:t>x_n</a:t>
            </a:r>
            <a:r>
              <a:rPr lang="en-US" baseline="0" dirty="0" smtClean="0"/>
              <a:t> will require exponential precision (an exponential number of bits) to write down.</a:t>
            </a:r>
          </a:p>
          <a:p>
            <a:pPr marL="171450" indent="-171450">
              <a:buFontTx/>
              <a:buChar char="-"/>
            </a:pPr>
            <a:r>
              <a:rPr lang="en-US" baseline="0" dirty="0" smtClean="0"/>
              <a:t>Deciding the truth of statements of this type: existential quantifiers, Boolean formulas over real variables, with + and * is ETR, the existential theory of the reals</a:t>
            </a:r>
          </a:p>
          <a:p>
            <a:pPr marL="171450" indent="-171450">
              <a:buFontTx/>
              <a:buChar char="-"/>
            </a:pPr>
            <a:r>
              <a:rPr lang="en-US" baseline="0" dirty="0" smtClean="0"/>
              <a:t>This captures the complexity of several well-known problems in graph drawing. From left to right:</a:t>
            </a:r>
          </a:p>
          <a:p>
            <a:pPr marL="171450" indent="-171450">
              <a:buFontTx/>
              <a:buChar char="-"/>
            </a:pPr>
            <a:r>
              <a:rPr lang="en-US" baseline="0" dirty="0" err="1" smtClean="0"/>
              <a:t>Stretchability</a:t>
            </a:r>
            <a:r>
              <a:rPr lang="en-US" baseline="0" dirty="0" smtClean="0"/>
              <a:t> of </a:t>
            </a:r>
            <a:r>
              <a:rPr lang="en-US" baseline="0" dirty="0" err="1" smtClean="0"/>
              <a:t>pseudoline</a:t>
            </a:r>
            <a:r>
              <a:rPr lang="en-US" baseline="0" dirty="0" smtClean="0"/>
              <a:t> arrangements: can a given specification of how a set of lines crosses be realized by straight lines in the plane? The picture in the arrangement is not realizable (it’s the </a:t>
            </a:r>
            <a:r>
              <a:rPr lang="en-US" baseline="0" dirty="0" err="1" smtClean="0"/>
              <a:t>Pappus</a:t>
            </a:r>
            <a:r>
              <a:rPr lang="en-US" baseline="0" dirty="0" smtClean="0"/>
              <a:t> configuration)</a:t>
            </a:r>
          </a:p>
          <a:p>
            <a:pPr marL="171450" indent="-171450">
              <a:buFontTx/>
              <a:buChar char="-"/>
            </a:pPr>
            <a:r>
              <a:rPr lang="en-US" baseline="0" dirty="0" smtClean="0"/>
              <a:t>2</a:t>
            </a:r>
            <a:r>
              <a:rPr lang="en-US" baseline="30000" dirty="0" smtClean="0"/>
              <a:t>nd</a:t>
            </a:r>
            <a:r>
              <a:rPr lang="en-US" baseline="0" dirty="0" smtClean="0"/>
              <a:t>: The rectilinear crossing number (here a picture from the crossing number project, crossing number of </a:t>
            </a:r>
            <a:r>
              <a:rPr lang="en-US" baseline="0" dirty="0" smtClean="0"/>
              <a:t>K_12).</a:t>
            </a:r>
            <a:endParaRPr lang="en-US" baseline="0" dirty="0" smtClean="0"/>
          </a:p>
          <a:p>
            <a:pPr marL="171450" indent="-171450">
              <a:buFontTx/>
              <a:buChar char="-"/>
            </a:pPr>
            <a:r>
              <a:rPr lang="en-US" baseline="0" dirty="0" smtClean="0"/>
              <a:t>3</a:t>
            </a:r>
            <a:r>
              <a:rPr lang="en-US" baseline="30000" dirty="0" smtClean="0"/>
              <a:t>rd</a:t>
            </a:r>
            <a:r>
              <a:rPr lang="en-US" baseline="0" dirty="0" smtClean="0"/>
              <a:t>: The algorithmic Steinitz problem: given a lattice, is it the facial lattice of a polytope?</a:t>
            </a:r>
          </a:p>
          <a:p>
            <a:pPr marL="171450" indent="-171450">
              <a:buFontTx/>
              <a:buChar char="-"/>
            </a:pPr>
            <a:r>
              <a:rPr lang="en-US" baseline="0" dirty="0" smtClean="0"/>
              <a:t>4</a:t>
            </a:r>
            <a:r>
              <a:rPr lang="en-US" baseline="30000" dirty="0" smtClean="0"/>
              <a:t>th</a:t>
            </a:r>
            <a:r>
              <a:rPr lang="en-US" baseline="0" dirty="0" smtClean="0"/>
              <a:t>: given a set of line segments and a specification of which pairs of line segments cross and which don’t, can this specification be realized?</a:t>
            </a:r>
          </a:p>
          <a:p>
            <a:pPr marL="0" indent="0">
              <a:buFontTx/>
              <a:buNone/>
            </a:pPr>
            <a:r>
              <a:rPr lang="en-US" baseline="0" dirty="0" smtClean="0"/>
              <a:t>All of these (and many others: unit disk graphs, unit distance graphs, …) have the same computational complexity, so it makes sense to give it a name: ER (exists-R)</a:t>
            </a:r>
          </a:p>
        </p:txBody>
      </p:sp>
      <p:sp>
        <p:nvSpPr>
          <p:cNvPr id="4" name="Slide Number Placeholder 3"/>
          <p:cNvSpPr>
            <a:spLocks noGrp="1"/>
          </p:cNvSpPr>
          <p:nvPr>
            <p:ph type="sldNum" sz="quarter" idx="10"/>
          </p:nvPr>
        </p:nvSpPr>
        <p:spPr/>
        <p:txBody>
          <a:bodyPr/>
          <a:lstStyle/>
          <a:p>
            <a:fld id="{EA4F0549-7AD7-4054-B952-F0A8D38BB721}" type="slidenum">
              <a:rPr lang="en-US" smtClean="0"/>
              <a:t>13</a:t>
            </a:fld>
            <a:endParaRPr lang="en-US"/>
          </a:p>
        </p:txBody>
      </p:sp>
    </p:spTree>
    <p:extLst>
      <p:ext uri="{BB962C8B-B14F-4D97-AF65-F5344CB8AC3E}">
        <p14:creationId xmlns:p14="http://schemas.microsoft.com/office/powerpoint/2010/main" val="145804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particular</a:t>
            </a:r>
            <a:r>
              <a:rPr lang="en-US" baseline="0" dirty="0" smtClean="0"/>
              <a:t> example. We are given a </a:t>
            </a:r>
            <a:r>
              <a:rPr lang="en-US" baseline="0" dirty="0" err="1" smtClean="0"/>
              <a:t>pseudoline</a:t>
            </a:r>
            <a:r>
              <a:rPr lang="en-US" baseline="0" dirty="0" smtClean="0"/>
              <a:t> arrangement (a group of curves so that any two cross exactly once), and a </a:t>
            </a:r>
            <a:r>
              <a:rPr lang="en-US" baseline="0" dirty="0" err="1" smtClean="0"/>
              <a:t>specificaiton</a:t>
            </a:r>
            <a:r>
              <a:rPr lang="en-US" baseline="0" dirty="0" smtClean="0"/>
              <a:t> in which order they cross. Can this arrangement be realized by straight lines in the plane. Top example is negative (</a:t>
            </a:r>
            <a:r>
              <a:rPr lang="en-US" baseline="0" dirty="0" err="1" smtClean="0"/>
              <a:t>Pappus</a:t>
            </a:r>
            <a:r>
              <a:rPr lang="en-US" baseline="0" dirty="0" smtClean="0"/>
              <a:t> configuration, the red line has to pass through the crossing of the other two diagonal edges, it cannot lie above it).</a:t>
            </a:r>
          </a:p>
          <a:p>
            <a:pPr marL="171450" indent="-171450">
              <a:buFontTx/>
              <a:buChar char="-"/>
            </a:pPr>
            <a:r>
              <a:rPr lang="en-US" baseline="0" dirty="0" smtClean="0"/>
              <a:t>Below a positive example; this arrangement can be stretched, as shown by the equivalent (straight) line arrangement on the right</a:t>
            </a:r>
          </a:p>
          <a:p>
            <a:pPr marL="0" indent="0">
              <a:buFontTx/>
              <a:buNone/>
            </a:pPr>
            <a:r>
              <a:rPr lang="en-US" baseline="0" dirty="0" smtClean="0"/>
              <a:t>Deciding the </a:t>
            </a:r>
            <a:r>
              <a:rPr lang="en-US" baseline="0" dirty="0" err="1" smtClean="0"/>
              <a:t>stretchability</a:t>
            </a:r>
            <a:r>
              <a:rPr lang="en-US" baseline="0" dirty="0" smtClean="0"/>
              <a:t> of </a:t>
            </a:r>
            <a:r>
              <a:rPr lang="en-US" baseline="0" dirty="0" err="1" smtClean="0"/>
              <a:t>pseudoline</a:t>
            </a:r>
            <a:r>
              <a:rPr lang="en-US" baseline="0" dirty="0" smtClean="0"/>
              <a:t> arrangements is ER-complete. This was shown (in different language) by </a:t>
            </a:r>
            <a:r>
              <a:rPr lang="en-US" baseline="0" dirty="0" err="1" smtClean="0"/>
              <a:t>Mnew</a:t>
            </a:r>
            <a:r>
              <a:rPr lang="en-US" baseline="0" dirty="0" smtClean="0"/>
              <a:t> in the 80s (his famous universality theorem). A version more accessible to computer scientists was given by Peter Shor. </a:t>
            </a:r>
          </a:p>
          <a:p>
            <a:pPr marL="0" indent="0">
              <a:buFontTx/>
              <a:buNone/>
            </a:pPr>
            <a:r>
              <a:rPr lang="en-US" baseline="0" dirty="0" smtClean="0"/>
              <a:t>- Either proof allows us to treat </a:t>
            </a:r>
            <a:r>
              <a:rPr lang="en-US" baseline="0" dirty="0" err="1" smtClean="0"/>
              <a:t>stretchability</a:t>
            </a:r>
            <a:r>
              <a:rPr lang="en-US" baseline="0" dirty="0" smtClean="0"/>
              <a:t> of </a:t>
            </a:r>
            <a:r>
              <a:rPr lang="en-US" baseline="0" dirty="0" err="1" smtClean="0"/>
              <a:t>pseudolines</a:t>
            </a:r>
            <a:r>
              <a:rPr lang="en-US" baseline="0" dirty="0" smtClean="0"/>
              <a:t> as an ER-complete problem, just like SATISFIABILITY for NP.</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14</a:t>
            </a:fld>
            <a:endParaRPr lang="en-US"/>
          </a:p>
        </p:txBody>
      </p:sp>
    </p:spTree>
    <p:extLst>
      <p:ext uri="{BB962C8B-B14F-4D97-AF65-F5344CB8AC3E}">
        <p14:creationId xmlns:p14="http://schemas.microsoft.com/office/powerpoint/2010/main" val="74829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reduction from STRETCHABILITY to partial geometric 1-planarity.</a:t>
            </a:r>
          </a:p>
          <a:p>
            <a:pPr marL="171450" indent="-171450">
              <a:buFontTx/>
              <a:buChar char="-"/>
            </a:pPr>
            <a:r>
              <a:rPr lang="en-US" dirty="0" smtClean="0"/>
              <a:t>The four</a:t>
            </a:r>
            <a:r>
              <a:rPr lang="en-US" baseline="0" dirty="0" smtClean="0"/>
              <a:t> heavy black lines encode the 4 lines of the </a:t>
            </a:r>
            <a:r>
              <a:rPr lang="en-US" baseline="0" dirty="0" err="1" smtClean="0"/>
              <a:t>pseudoline</a:t>
            </a:r>
            <a:r>
              <a:rPr lang="en-US" baseline="0" dirty="0" smtClean="0"/>
              <a:t> arrangement we saw before (which is realizable, which is why we can draw them as straight-lines here)</a:t>
            </a:r>
          </a:p>
          <a:p>
            <a:pPr marL="171450" indent="-171450">
              <a:buFontTx/>
              <a:buChar char="-"/>
            </a:pPr>
            <a:r>
              <a:rPr lang="en-US" baseline="0" dirty="0" smtClean="0"/>
              <a:t>The dashed lines with the triangular vertices are the dual of the arrangement, and force the arrangement to be as specified; all these edges are 1-planar, so they can cross at most one other edge. That forces the dual arrangement.</a:t>
            </a:r>
          </a:p>
          <a:p>
            <a:pPr marL="171450" indent="-171450">
              <a:buFontTx/>
              <a:buChar char="-"/>
            </a:pPr>
            <a:r>
              <a:rPr lang="en-US" baseline="0" dirty="0" smtClean="0"/>
              <a:t>The rest is framework (the parabola, and the outer edges). The framework can be forced to be crossing free by using a gadget (a K_6 essentially).</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15</a:t>
            </a:fld>
            <a:endParaRPr lang="en-US"/>
          </a:p>
        </p:txBody>
      </p:sp>
    </p:spTree>
    <p:extLst>
      <p:ext uri="{BB962C8B-B14F-4D97-AF65-F5344CB8AC3E}">
        <p14:creationId xmlns:p14="http://schemas.microsoft.com/office/powerpoint/2010/main" val="582174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proved</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16</a:t>
            </a:fld>
            <a:endParaRPr lang="en-US"/>
          </a:p>
        </p:txBody>
      </p:sp>
    </p:spTree>
    <p:extLst>
      <p:ext uri="{BB962C8B-B14F-4D97-AF65-F5344CB8AC3E}">
        <p14:creationId xmlns:p14="http://schemas.microsoft.com/office/powerpoint/2010/main" val="403005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sketch one more connection. Weak </a:t>
            </a:r>
            <a:r>
              <a:rPr lang="en-US" dirty="0" err="1" smtClean="0"/>
              <a:t>realizability</a:t>
            </a:r>
            <a:r>
              <a:rPr lang="en-US" dirty="0" smtClean="0"/>
              <a:t> is a very powerful graph drawing problem, it models nearly all known graph drawing variants</a:t>
            </a:r>
            <a:r>
              <a:rPr lang="en-US" baseline="0" dirty="0" smtClean="0"/>
              <a:t> (not including straight-line variants). A graph (V,E) with a relation R on the edges is weakly </a:t>
            </a:r>
            <a:r>
              <a:rPr lang="en-US" baseline="0" dirty="0" err="1" smtClean="0"/>
              <a:t>realizabile</a:t>
            </a:r>
            <a:r>
              <a:rPr lang="en-US" baseline="0" dirty="0" smtClean="0"/>
              <a:t> if there is a drawing in which only pairs of edges in R are allowed to cross (but don’t have to cross). Some special cases:</a:t>
            </a:r>
          </a:p>
          <a:p>
            <a:pPr marL="171450" indent="-171450">
              <a:buFontTx/>
              <a:buChar char="-"/>
            </a:pPr>
            <a:r>
              <a:rPr lang="en-US" baseline="0" dirty="0" smtClean="0"/>
              <a:t>If R is the empty set, then we have planarity, solvable in linear time</a:t>
            </a:r>
          </a:p>
          <a:p>
            <a:pPr marL="171450" indent="-171450">
              <a:buFontTx/>
              <a:buChar char="-"/>
            </a:pPr>
            <a:r>
              <a:rPr lang="en-US" baseline="0" dirty="0" smtClean="0"/>
              <a:t>If R is a complete graph on E, which is spanning, then the problem is always is solvable, trivially.</a:t>
            </a:r>
          </a:p>
          <a:p>
            <a:pPr marL="171450" indent="-171450">
              <a:buFontTx/>
              <a:buChar char="-"/>
            </a:pPr>
            <a:r>
              <a:rPr lang="en-US" baseline="0" dirty="0" smtClean="0"/>
              <a:t>What if R is complete graph on E, but not spanning?</a:t>
            </a:r>
          </a:p>
        </p:txBody>
      </p:sp>
      <p:sp>
        <p:nvSpPr>
          <p:cNvPr id="4" name="Slide Number Placeholder 3"/>
          <p:cNvSpPr>
            <a:spLocks noGrp="1"/>
          </p:cNvSpPr>
          <p:nvPr>
            <p:ph type="sldNum" sz="quarter" idx="10"/>
          </p:nvPr>
        </p:nvSpPr>
        <p:spPr/>
        <p:txBody>
          <a:bodyPr/>
          <a:lstStyle/>
          <a:p>
            <a:fld id="{EA4F0549-7AD7-4054-B952-F0A8D38BB721}" type="slidenum">
              <a:rPr lang="en-US" smtClean="0"/>
              <a:t>17</a:t>
            </a:fld>
            <a:endParaRPr lang="en-US"/>
          </a:p>
        </p:txBody>
      </p:sp>
    </p:spTree>
    <p:extLst>
      <p:ext uri="{BB962C8B-B14F-4D97-AF65-F5344CB8AC3E}">
        <p14:creationId xmlns:p14="http://schemas.microsoft.com/office/powerpoint/2010/main" val="114545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that case we get exactly partial planarity. The complete graph picks out the edges that are allowed to cross each other. The rest is planar. So we know the problem</a:t>
            </a:r>
            <a:r>
              <a:rPr lang="en-US" baseline="0" dirty="0" smtClean="0"/>
              <a:t> is in P.</a:t>
            </a:r>
          </a:p>
          <a:p>
            <a:r>
              <a:rPr lang="en-US" baseline="0" dirty="0" smtClean="0"/>
              <a:t>If R is complete and bipartite, we get exactly the SEFE2 problem, complexity unknown.</a:t>
            </a:r>
          </a:p>
          <a:p>
            <a:r>
              <a:rPr lang="en-US" baseline="0" dirty="0" smtClean="0"/>
              <a:t>If R is complete and n-partite, we get the sunflower case of </a:t>
            </a:r>
            <a:r>
              <a:rPr lang="en-US" baseline="0" dirty="0" err="1" smtClean="0"/>
              <a:t>SEFEn</a:t>
            </a:r>
            <a:r>
              <a:rPr lang="en-US" baseline="0" dirty="0" smtClean="0"/>
              <a:t> (that is the common graph of any two graphs is the same); this problem is NP-complete.</a:t>
            </a:r>
          </a:p>
          <a:p>
            <a:r>
              <a:rPr lang="en-US" baseline="0" dirty="0" smtClean="0"/>
              <a:t>- Are there other special cases of R that can be settled? Paths, Trees?</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18</a:t>
            </a:fld>
            <a:endParaRPr lang="en-US"/>
          </a:p>
        </p:txBody>
      </p:sp>
    </p:spTree>
    <p:extLst>
      <p:ext uri="{BB962C8B-B14F-4D97-AF65-F5344CB8AC3E}">
        <p14:creationId xmlns:p14="http://schemas.microsoft.com/office/powerpoint/2010/main" val="251072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final question: is there an excluded minor characterization? The following three graphs are not partially</a:t>
            </a:r>
            <a:r>
              <a:rPr lang="en-US" baseline="0" dirty="0" smtClean="0"/>
              <a:t> planar (all using HT argument: all crossings are between pairwise dependent edges). The minor operations we allow are the usual + allowing turning a red edge (crossing-free) into a green edge (crossing allowed).</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19</a:t>
            </a:fld>
            <a:endParaRPr lang="en-US"/>
          </a:p>
        </p:txBody>
      </p:sp>
    </p:spTree>
    <p:extLst>
      <p:ext uri="{BB962C8B-B14F-4D97-AF65-F5344CB8AC3E}">
        <p14:creationId xmlns:p14="http://schemas.microsoft.com/office/powerpoint/2010/main" val="1018199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a:t>
            </a:r>
            <a:r>
              <a:rPr lang="en-US" dirty="0" err="1" smtClean="0"/>
              <a:t>Bojan</a:t>
            </a:r>
            <a:r>
              <a:rPr lang="en-US" dirty="0" smtClean="0"/>
              <a:t> </a:t>
            </a:r>
            <a:r>
              <a:rPr lang="en-US" dirty="0" err="1" smtClean="0"/>
              <a:t>Mohar</a:t>
            </a:r>
            <a:r>
              <a:rPr lang="en-US" baseline="0" dirty="0" smtClean="0"/>
              <a:t> already solved the problem. Yes, these are all the possible minors.</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20</a:t>
            </a:fld>
            <a:endParaRPr lang="en-US"/>
          </a:p>
        </p:txBody>
      </p:sp>
    </p:spTree>
    <p:extLst>
      <p:ext uri="{BB962C8B-B14F-4D97-AF65-F5344CB8AC3E}">
        <p14:creationId xmlns:p14="http://schemas.microsoft.com/office/powerpoint/2010/main" val="389931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Eppstein</a:t>
            </a:r>
            <a:r>
              <a:rPr lang="en-US" dirty="0" smtClean="0"/>
              <a:t> very clearly summarized the</a:t>
            </a:r>
            <a:r>
              <a:rPr lang="en-US" baseline="0" dirty="0" smtClean="0"/>
              <a:t> problem in his blog when discussing the Italian paper.</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3</a:t>
            </a:fld>
            <a:endParaRPr lang="en-US"/>
          </a:p>
        </p:txBody>
      </p:sp>
    </p:spTree>
    <p:extLst>
      <p:ext uri="{BB962C8B-B14F-4D97-AF65-F5344CB8AC3E}">
        <p14:creationId xmlns:p14="http://schemas.microsoft.com/office/powerpoint/2010/main" val="1337667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 on partial geometric 1-planarity is only a stepping stone, we think that geometric partial planarity is as hard, but the encoding will be much harder, since encoding the arrangement requires edges with a limited number of crossings. Allowing no crossing seems tough.</a:t>
            </a:r>
          </a:p>
          <a:p>
            <a:r>
              <a:rPr lang="en-US" baseline="0" dirty="0" err="1" smtClean="0"/>
              <a:t>Compare,however</a:t>
            </a:r>
            <a:r>
              <a:rPr lang="en-US" baseline="0" dirty="0" smtClean="0"/>
              <a:t>, the fact that if we drop the partial, the problem becomes NP-complete (interesting part is that it lies in NP: once the rotation is known, geometric 1-planarity can be checked in linear time (</a:t>
            </a:r>
            <a:r>
              <a:rPr lang="en-US" sz="1200" kern="1200" dirty="0" err="1" smtClean="0">
                <a:solidFill>
                  <a:schemeClr val="tx1"/>
                </a:solidFill>
                <a:effectLst/>
                <a:latin typeface="+mn-lt"/>
                <a:ea typeface="+mn-ea"/>
                <a:cs typeface="+mn-cs"/>
              </a:rPr>
              <a:t>Seok-Hee</a:t>
            </a:r>
            <a:r>
              <a:rPr lang="en-US" sz="1200" kern="1200" dirty="0" smtClean="0">
                <a:solidFill>
                  <a:schemeClr val="tx1"/>
                </a:solidFill>
                <a:effectLst/>
                <a:latin typeface="+mn-lt"/>
                <a:ea typeface="+mn-ea"/>
                <a:cs typeface="+mn-cs"/>
              </a:rPr>
              <a:t> Hong, Peter </a:t>
            </a:r>
            <a:r>
              <a:rPr lang="en-US" sz="1200" kern="1200" dirty="0" err="1" smtClean="0">
                <a:solidFill>
                  <a:schemeClr val="tx1"/>
                </a:solidFill>
                <a:effectLst/>
                <a:latin typeface="+mn-lt"/>
                <a:ea typeface="+mn-ea"/>
                <a:cs typeface="+mn-cs"/>
              </a:rPr>
              <a:t>Eades</a:t>
            </a:r>
            <a:r>
              <a:rPr lang="en-US" sz="1200" kern="1200" dirty="0" smtClean="0">
                <a:solidFill>
                  <a:schemeClr val="tx1"/>
                </a:solidFill>
                <a:effectLst/>
                <a:latin typeface="+mn-lt"/>
                <a:ea typeface="+mn-ea"/>
                <a:cs typeface="+mn-cs"/>
              </a:rPr>
              <a:t>, Giuseppe </a:t>
            </a:r>
            <a:r>
              <a:rPr lang="en-US" sz="1200" kern="1200" dirty="0" err="1" smtClean="0">
                <a:solidFill>
                  <a:schemeClr val="tx1"/>
                </a:solidFill>
                <a:effectLst/>
                <a:latin typeface="+mn-lt"/>
                <a:ea typeface="+mn-ea"/>
                <a:cs typeface="+mn-cs"/>
              </a:rPr>
              <a:t>Liotta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Sheun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g-Hung Poo,</a:t>
            </a:r>
            <a:r>
              <a:rPr lang="en-US" sz="1200" kern="1200" baseline="0" dirty="0" smtClean="0">
                <a:solidFill>
                  <a:schemeClr val="tx1"/>
                </a:solidFill>
                <a:effectLst/>
                <a:latin typeface="+mn-lt"/>
                <a:ea typeface="+mn-ea"/>
                <a:cs typeface="+mn-cs"/>
              </a:rPr>
              <a:t> 2012), so it’s sufficient to guess the </a:t>
            </a:r>
            <a:r>
              <a:rPr lang="en-US" sz="1200" kern="1200" baseline="0" smtClean="0">
                <a:solidFill>
                  <a:schemeClr val="tx1"/>
                </a:solidFill>
                <a:effectLst/>
                <a:latin typeface="+mn-lt"/>
                <a:ea typeface="+mn-ea"/>
                <a:cs typeface="+mn-cs"/>
              </a:rPr>
              <a:t>rotation in NP.</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4F0549-7AD7-4054-B952-F0A8D38BB721}" type="slidenum">
              <a:rPr lang="en-US" smtClean="0"/>
              <a:t>21</a:t>
            </a:fld>
            <a:endParaRPr lang="en-US"/>
          </a:p>
        </p:txBody>
      </p:sp>
    </p:spTree>
    <p:extLst>
      <p:ext uri="{BB962C8B-B14F-4D97-AF65-F5344CB8AC3E}">
        <p14:creationId xmlns:p14="http://schemas.microsoft.com/office/powerpoint/2010/main" val="191715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examples.</a:t>
            </a:r>
            <a:r>
              <a:rPr lang="en-US" baseline="0" dirty="0" smtClean="0"/>
              <a:t> The red edges have to be free of crossings. </a:t>
            </a:r>
          </a:p>
          <a:p>
            <a:pPr marL="171450" indent="-171450">
              <a:buFontTx/>
              <a:buChar char="-"/>
            </a:pPr>
            <a:r>
              <a:rPr lang="en-US" baseline="0" dirty="0" smtClean="0"/>
              <a:t>Which of the two K_{3,3}s can be drawn (audience question).</a:t>
            </a:r>
          </a:p>
          <a:p>
            <a:pPr marL="171450" indent="-171450">
              <a:buFontTx/>
              <a:buChar char="-"/>
            </a:pPr>
            <a:r>
              <a:rPr lang="en-US" baseline="0" dirty="0" smtClean="0"/>
              <a:t>Although the left graph allows more crossing edges, it’s the right one that can be drawn</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4</a:t>
            </a:fld>
            <a:endParaRPr lang="en-US"/>
          </a:p>
        </p:txBody>
      </p:sp>
    </p:spTree>
    <p:extLst>
      <p:ext uri="{BB962C8B-B14F-4D97-AF65-F5344CB8AC3E}">
        <p14:creationId xmlns:p14="http://schemas.microsoft.com/office/powerpoint/2010/main" val="340710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Angelini</a:t>
            </a:r>
            <a:r>
              <a:rPr lang="en-US" dirty="0" smtClean="0"/>
              <a:t> et al considered two main</a:t>
            </a:r>
            <a:r>
              <a:rPr lang="en-US" baseline="0" dirty="0" smtClean="0"/>
              <a:t> variants, depending on whether the drawing is straight-line (geometric partial planarity), or poly-line (partial planarity).</a:t>
            </a:r>
          </a:p>
          <a:p>
            <a:pPr marL="171450" indent="-171450">
              <a:buFontTx/>
              <a:buChar char="-"/>
            </a:pPr>
            <a:r>
              <a:rPr lang="en-US" baseline="0" dirty="0" smtClean="0"/>
              <a:t>They are mostly interested in distinguishing cases which can and cannot be realized. To that end, they also (in the partial planarity variant) restrict the planar </a:t>
            </a:r>
            <a:r>
              <a:rPr lang="en-US" baseline="0" dirty="0" err="1" smtClean="0"/>
              <a:t>subgraph</a:t>
            </a:r>
            <a:r>
              <a:rPr lang="en-US" baseline="0" dirty="0" smtClean="0"/>
              <a:t> to be straight-line. This doesn’t affect </a:t>
            </a:r>
            <a:r>
              <a:rPr lang="en-US" baseline="0" dirty="0" err="1" smtClean="0"/>
              <a:t>realizability</a:t>
            </a:r>
            <a:r>
              <a:rPr lang="en-US" baseline="0" dirty="0" smtClean="0"/>
              <a:t>, but it may increase the number of bends along the crossing edges.</a:t>
            </a:r>
          </a:p>
          <a:p>
            <a:pPr marL="171450" indent="-171450">
              <a:buFontTx/>
              <a:buChar char="-"/>
            </a:pPr>
            <a:r>
              <a:rPr lang="en-US" baseline="0" dirty="0" smtClean="0"/>
              <a:t>Their main result for partial planarity is that it is always possible if S is a spanning tree, and at most 3 bends for crossing edges are sufficient</a:t>
            </a:r>
          </a:p>
          <a:p>
            <a:pPr marL="171450" indent="-171450">
              <a:buFontTx/>
              <a:buChar char="-"/>
            </a:pPr>
            <a:r>
              <a:rPr lang="en-US" baseline="0" dirty="0" smtClean="0"/>
              <a:t>For geometric partial planarity, it is always possible if S is a spanning spider or caterpillar, and there are spanning trees for which some graph is not realizable</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5</a:t>
            </a:fld>
            <a:endParaRPr lang="en-US"/>
          </a:p>
        </p:txBody>
      </p:sp>
    </p:spTree>
    <p:extLst>
      <p:ext uri="{BB962C8B-B14F-4D97-AF65-F5344CB8AC3E}">
        <p14:creationId xmlns:p14="http://schemas.microsoft.com/office/powerpoint/2010/main" val="281078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interested in the complexity of partial planarity and partial geometric planarity. </a:t>
            </a:r>
          </a:p>
          <a:p>
            <a:pPr marL="171450" indent="-171450">
              <a:buFontTx/>
              <a:buChar char="-"/>
            </a:pPr>
            <a:r>
              <a:rPr lang="en-US" baseline="0" dirty="0" smtClean="0"/>
              <a:t>We can only settle partial planarity, it’s polynomial-time solvable.</a:t>
            </a:r>
          </a:p>
          <a:p>
            <a:pPr marL="171450" indent="-171450">
              <a:buFontTx/>
              <a:buChar char="-"/>
            </a:pPr>
            <a:r>
              <a:rPr lang="en-US" baseline="0" dirty="0" smtClean="0"/>
              <a:t>For geometric partial planarity, we cannot determine the complexity</a:t>
            </a:r>
          </a:p>
          <a:p>
            <a:pPr marL="171450" indent="-171450">
              <a:buFontTx/>
              <a:buChar char="-"/>
            </a:pPr>
            <a:r>
              <a:rPr lang="en-US" baseline="0" dirty="0" smtClean="0"/>
              <a:t>However, if instead of specifying that some edges are planar, we instead specify that they are 1-planar (i.e. allow one crossing), then the problem is as hard as deciding truth in the existential theory of the real numbers</a:t>
            </a:r>
          </a:p>
          <a:p>
            <a:pPr marL="171450" indent="-171450">
              <a:buFontTx/>
              <a:buChar char="-"/>
            </a:pPr>
            <a:r>
              <a:rPr lang="en-US" baseline="0" dirty="0" smtClean="0"/>
              <a:t>The complexity of the existential theory of the reals lies between NP and PSPACE, more later.</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6</a:t>
            </a:fld>
            <a:endParaRPr lang="en-US"/>
          </a:p>
        </p:txBody>
      </p:sp>
    </p:spTree>
    <p:extLst>
      <p:ext uri="{BB962C8B-B14F-4D97-AF65-F5344CB8AC3E}">
        <p14:creationId xmlns:p14="http://schemas.microsoft.com/office/powerpoint/2010/main" val="403005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favorite game. Is this graph planar? Well, yes, since it’s part of the planarity game, but how can we see this?</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7</a:t>
            </a:fld>
            <a:endParaRPr lang="en-US"/>
          </a:p>
        </p:txBody>
      </p:sp>
    </p:spTree>
    <p:extLst>
      <p:ext uri="{BB962C8B-B14F-4D97-AF65-F5344CB8AC3E}">
        <p14:creationId xmlns:p14="http://schemas.microsoft.com/office/powerpoint/2010/main" val="341149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dirty="0" err="1" smtClean="0"/>
              <a:t>Hanani-Tutte</a:t>
            </a:r>
            <a:r>
              <a:rPr lang="en-US" dirty="0" smtClean="0"/>
              <a:t>: we redraw three of the edges slightly, moving</a:t>
            </a:r>
            <a:r>
              <a:rPr lang="en-US" baseline="0" dirty="0" smtClean="0"/>
              <a:t> small parts of them across some of the vertices in the drawing.</a:t>
            </a:r>
          </a:p>
          <a:p>
            <a:pPr marL="171450" indent="-171450">
              <a:buFontTx/>
              <a:buChar char="-"/>
            </a:pPr>
            <a:r>
              <a:rPr lang="en-US" baseline="0" dirty="0" smtClean="0"/>
              <a:t>As a result the parity of crossing between the edge and every edge incident to the vertex changes.</a:t>
            </a:r>
          </a:p>
          <a:p>
            <a:pPr marL="171450" indent="-171450">
              <a:buFontTx/>
              <a:buChar char="-"/>
            </a:pPr>
            <a:r>
              <a:rPr lang="en-US" baseline="0" dirty="0" smtClean="0"/>
              <a:t>As we can see (by checking one or two examples),in this case, this leads to every pair of independent edges crossing evenly.</a:t>
            </a:r>
          </a:p>
          <a:p>
            <a:pPr marL="171450" indent="-171450">
              <a:buFontTx/>
              <a:buChar char="-"/>
            </a:pPr>
            <a:r>
              <a:rPr lang="en-US" baseline="0" dirty="0" smtClean="0"/>
              <a:t>So by </a:t>
            </a:r>
            <a:r>
              <a:rPr lang="en-US" baseline="0" dirty="0" err="1" smtClean="0"/>
              <a:t>Hanani-Tutte</a:t>
            </a:r>
            <a:r>
              <a:rPr lang="en-US" baseline="0" dirty="0" smtClean="0"/>
              <a:t>, the graph is planar.</a:t>
            </a:r>
          </a:p>
          <a:p>
            <a:pPr marL="171450" indent="-171450">
              <a:buFontTx/>
              <a:buChar char="-"/>
            </a:pPr>
            <a:r>
              <a:rPr lang="en-US" baseline="0" dirty="0" smtClean="0"/>
              <a:t>State </a:t>
            </a:r>
            <a:r>
              <a:rPr lang="en-US" baseline="0" dirty="0" err="1" smtClean="0"/>
              <a:t>Hanani-Tutte</a:t>
            </a:r>
            <a:r>
              <a:rPr lang="en-US" baseline="0" dirty="0" smtClean="0"/>
              <a:t> Theorem</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8</a:t>
            </a:fld>
            <a:endParaRPr lang="en-US"/>
          </a:p>
        </p:txBody>
      </p:sp>
    </p:spTree>
    <p:extLst>
      <p:ext uri="{BB962C8B-B14F-4D97-AF65-F5344CB8AC3E}">
        <p14:creationId xmlns:p14="http://schemas.microsoft.com/office/powerpoint/2010/main" val="10360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deformation of an edge e across v, is called an </a:t>
            </a:r>
            <a:r>
              <a:rPr lang="en-US" dirty="0" err="1" smtClean="0"/>
              <a:t>e,v</a:t>
            </a:r>
            <a:r>
              <a:rPr lang="en-US" dirty="0" smtClean="0"/>
              <a:t> move. </a:t>
            </a:r>
          </a:p>
          <a:p>
            <a:pPr marL="171450" indent="-171450">
              <a:buFontTx/>
              <a:buChar char="-"/>
            </a:pPr>
            <a:r>
              <a:rPr lang="en-US" baseline="0" dirty="0" smtClean="0"/>
              <a:t>We can describe the result of making an (</a:t>
            </a:r>
            <a:r>
              <a:rPr lang="en-US" baseline="0" dirty="0" err="1" smtClean="0"/>
              <a:t>e,v</a:t>
            </a:r>
            <a:r>
              <a:rPr lang="en-US" baseline="0" dirty="0" smtClean="0"/>
              <a:t>)-move on a given drawing algebraically:</a:t>
            </a:r>
          </a:p>
          <a:p>
            <a:pPr marL="171450" indent="-171450">
              <a:buFontTx/>
              <a:buChar char="-"/>
            </a:pPr>
            <a:r>
              <a:rPr lang="en-US" baseline="0" dirty="0" err="1" smtClean="0"/>
              <a:t>i_D</a:t>
            </a:r>
            <a:r>
              <a:rPr lang="en-US" baseline="0" dirty="0" smtClean="0"/>
              <a:t>(</a:t>
            </a:r>
            <a:r>
              <a:rPr lang="en-US" baseline="0" dirty="0" err="1" smtClean="0"/>
              <a:t>e,f</a:t>
            </a:r>
            <a:r>
              <a:rPr lang="en-US" baseline="0" dirty="0" smtClean="0"/>
              <a:t>) is the number of times e and f cross in some initial drawing D. We want this to be 0 (modulo 2).</a:t>
            </a:r>
          </a:p>
          <a:p>
            <a:pPr marL="171450" indent="-171450">
              <a:buFontTx/>
              <a:buChar char="-"/>
            </a:pPr>
            <a:r>
              <a:rPr lang="en-US" baseline="0" dirty="0" smtClean="0"/>
              <a:t>The parity of e and f crossing is affected by moving one of them across the endpoint of the other, that’s four possibilities, each a 0/1 choice.</a:t>
            </a:r>
          </a:p>
          <a:p>
            <a:pPr marL="171450" indent="-171450">
              <a:buFontTx/>
              <a:buChar char="-"/>
            </a:pPr>
            <a:r>
              <a:rPr lang="en-US" baseline="0" dirty="0" smtClean="0"/>
              <a:t>We set up variables for these, x(</a:t>
            </a:r>
            <a:r>
              <a:rPr lang="en-US" baseline="0" dirty="0" err="1" smtClean="0"/>
              <a:t>e,v</a:t>
            </a:r>
            <a:r>
              <a:rPr lang="en-US" baseline="0" dirty="0" smtClean="0"/>
              <a:t>) = 1 for making the (</a:t>
            </a:r>
            <a:r>
              <a:rPr lang="en-US" baseline="0" dirty="0" err="1" smtClean="0"/>
              <a:t>e,v</a:t>
            </a:r>
            <a:r>
              <a:rPr lang="en-US" baseline="0" dirty="0" smtClean="0"/>
              <a:t>)-move, and x(</a:t>
            </a:r>
            <a:r>
              <a:rPr lang="en-US" baseline="0" dirty="0" err="1" smtClean="0"/>
              <a:t>e,v</a:t>
            </a:r>
            <a:r>
              <a:rPr lang="en-US" baseline="0" dirty="0" smtClean="0"/>
              <a:t>)=0 for not.</a:t>
            </a:r>
          </a:p>
          <a:p>
            <a:pPr marL="171450" indent="-171450">
              <a:buFontTx/>
              <a:buChar char="-"/>
            </a:pPr>
            <a:r>
              <a:rPr lang="en-US" baseline="0" dirty="0" smtClean="0"/>
              <a:t>Then the set of equations stated here models planarity by the </a:t>
            </a:r>
            <a:r>
              <a:rPr lang="en-US" baseline="0" dirty="0" err="1" smtClean="0"/>
              <a:t>Hanani-Tutte</a:t>
            </a:r>
            <a:r>
              <a:rPr lang="en-US" baseline="0" dirty="0" smtClean="0"/>
              <a:t> theorem, so HT is algebraic, as observed by both Wu (in the 60s) and </a:t>
            </a:r>
            <a:r>
              <a:rPr lang="en-US" baseline="0" dirty="0" err="1" smtClean="0"/>
              <a:t>Tutte</a:t>
            </a:r>
            <a:r>
              <a:rPr lang="en-US" baseline="0" dirty="0" smtClean="0"/>
              <a:t> (early 70s)</a:t>
            </a:r>
          </a:p>
          <a:p>
            <a:pPr marL="171450" indent="-171450">
              <a:buFontTx/>
              <a:buChar char="-"/>
            </a:pPr>
            <a:r>
              <a:rPr lang="en-US" baseline="0" dirty="0" smtClean="0"/>
              <a:t>This gives a polynomial time planarity algorithm, time O(n^6). In special cases, this can be improved (level-planarity, quadratic). </a:t>
            </a:r>
          </a:p>
          <a:p>
            <a:pPr marL="171450" indent="-171450">
              <a:buFontTx/>
              <a:buChar char="-"/>
            </a:pPr>
            <a:r>
              <a:rPr lang="en-US" baseline="0" dirty="0" smtClean="0"/>
              <a:t>It can even be made </a:t>
            </a:r>
            <a:r>
              <a:rPr lang="en-US" baseline="0" dirty="0" err="1" smtClean="0"/>
              <a:t>pratcial</a:t>
            </a:r>
            <a:r>
              <a:rPr lang="en-US" baseline="0" dirty="0" smtClean="0"/>
              <a:t> for C-planarity (</a:t>
            </a:r>
            <a:r>
              <a:rPr lang="en-US" baseline="0" dirty="0" err="1" smtClean="0"/>
              <a:t>Gutwenger</a:t>
            </a:r>
            <a:r>
              <a:rPr lang="en-US" baseline="0" dirty="0" smtClean="0"/>
              <a:t>, </a:t>
            </a:r>
            <a:r>
              <a:rPr lang="en-US" baseline="0" dirty="0" err="1" smtClean="0"/>
              <a:t>Mutzel</a:t>
            </a:r>
            <a:r>
              <a:rPr lang="en-US" baseline="0" dirty="0" smtClean="0"/>
              <a:t>, Schaefer, 2014)</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9</a:t>
            </a:fld>
            <a:endParaRPr lang="en-US"/>
          </a:p>
        </p:txBody>
      </p:sp>
    </p:spTree>
    <p:extLst>
      <p:ext uri="{BB962C8B-B14F-4D97-AF65-F5344CB8AC3E}">
        <p14:creationId xmlns:p14="http://schemas.microsoft.com/office/powerpoint/2010/main" val="139265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small change. If we want only the</a:t>
            </a:r>
            <a:r>
              <a:rPr lang="en-US" baseline="0" dirty="0" smtClean="0"/>
              <a:t> set of edges S as part of G to be planar, we only need to modify the set of equations:</a:t>
            </a:r>
          </a:p>
          <a:p>
            <a:pPr marL="171450" indent="-171450">
              <a:buFontTx/>
              <a:buChar char="-"/>
            </a:pPr>
            <a:r>
              <a:rPr lang="en-US" baseline="0" dirty="0" smtClean="0"/>
              <a:t>We only require it for pairs of independent edges at least one of which belongs to S. </a:t>
            </a:r>
          </a:p>
          <a:p>
            <a:pPr marL="171450" indent="-171450">
              <a:buFontTx/>
              <a:buChar char="-"/>
            </a:pPr>
            <a:r>
              <a:rPr lang="en-US" baseline="0" dirty="0" smtClean="0"/>
              <a:t>Intuitively, we are saying, the edges in S satisfy the HT condition, they are independently even.</a:t>
            </a:r>
          </a:p>
          <a:p>
            <a:pPr marL="171450" indent="-171450">
              <a:buFontTx/>
              <a:buChar char="-"/>
            </a:pPr>
            <a:r>
              <a:rPr lang="en-US" baseline="0" dirty="0" smtClean="0"/>
              <a:t>This again yields a polynomial time criterion (not implemented at this point).</a:t>
            </a:r>
          </a:p>
          <a:p>
            <a:pPr marL="171450" indent="-171450">
              <a:buFontTx/>
              <a:buChar char="-"/>
            </a:pPr>
            <a:r>
              <a:rPr lang="en-US" baseline="0" dirty="0" smtClean="0"/>
              <a:t>But is it correct?</a:t>
            </a:r>
            <a:endParaRPr lang="en-US" dirty="0"/>
          </a:p>
        </p:txBody>
      </p:sp>
      <p:sp>
        <p:nvSpPr>
          <p:cNvPr id="4" name="Slide Number Placeholder 3"/>
          <p:cNvSpPr>
            <a:spLocks noGrp="1"/>
          </p:cNvSpPr>
          <p:nvPr>
            <p:ph type="sldNum" sz="quarter" idx="10"/>
          </p:nvPr>
        </p:nvSpPr>
        <p:spPr/>
        <p:txBody>
          <a:bodyPr/>
          <a:lstStyle/>
          <a:p>
            <a:fld id="{EA4F0549-7AD7-4054-B952-F0A8D38BB721}" type="slidenum">
              <a:rPr lang="en-US" smtClean="0"/>
              <a:t>10</a:t>
            </a:fld>
            <a:endParaRPr lang="en-US"/>
          </a:p>
        </p:txBody>
      </p:sp>
    </p:spTree>
    <p:extLst>
      <p:ext uri="{BB962C8B-B14F-4D97-AF65-F5344CB8AC3E}">
        <p14:creationId xmlns:p14="http://schemas.microsoft.com/office/powerpoint/2010/main" val="27795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7F448-0FF3-458A-9E4F-F13362F4E543}"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399538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7F448-0FF3-458A-9E4F-F13362F4E543}"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16436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7F448-0FF3-458A-9E4F-F13362F4E543}"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309577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7F448-0FF3-458A-9E4F-F13362F4E543}"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23181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7F448-0FF3-458A-9E4F-F13362F4E543}"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222216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7F448-0FF3-458A-9E4F-F13362F4E543}"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100356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7F448-0FF3-458A-9E4F-F13362F4E543}"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27843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7F448-0FF3-458A-9E4F-F13362F4E543}"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23378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7F448-0FF3-458A-9E4F-F13362F4E543}"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232647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7F448-0FF3-458A-9E4F-F13362F4E543}"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83162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7F448-0FF3-458A-9E4F-F13362F4E543}"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E2A3E-A7A1-4EFE-8A14-7DF7ACE1BAF0}" type="slidenum">
              <a:rPr lang="en-US" smtClean="0"/>
              <a:t>‹#›</a:t>
            </a:fld>
            <a:endParaRPr lang="en-US"/>
          </a:p>
        </p:txBody>
      </p:sp>
    </p:spTree>
    <p:extLst>
      <p:ext uri="{BB962C8B-B14F-4D97-AF65-F5344CB8AC3E}">
        <p14:creationId xmlns:p14="http://schemas.microsoft.com/office/powerpoint/2010/main" val="366620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7F448-0FF3-458A-9E4F-F13362F4E543}" type="datetimeFigureOut">
              <a:rPr lang="en-US" smtClean="0"/>
              <a:t>8/29/2014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E2A3E-A7A1-4EFE-8A14-7DF7ACE1BAF0}" type="slidenum">
              <a:rPr lang="en-US" smtClean="0"/>
              <a:t>‹#›</a:t>
            </a:fld>
            <a:endParaRPr lang="en-US"/>
          </a:p>
        </p:txBody>
      </p:sp>
    </p:spTree>
    <p:extLst>
      <p:ext uri="{BB962C8B-B14F-4D97-AF65-F5344CB8AC3E}">
        <p14:creationId xmlns:p14="http://schemas.microsoft.com/office/powerpoint/2010/main" val="29360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1"/>
            <a:ext cx="9144000" cy="2305050"/>
          </a:xfrm>
        </p:spPr>
        <p:txBody>
          <a:bodyPr>
            <a:normAutofit/>
          </a:bodyPr>
          <a:lstStyle/>
          <a:p>
            <a:r>
              <a:rPr lang="en-US" dirty="0" smtClean="0"/>
              <a:t>Picking Planar Edges; or,</a:t>
            </a:r>
            <a:br>
              <a:rPr lang="en-US" dirty="0" smtClean="0"/>
            </a:br>
            <a:r>
              <a:rPr lang="en-US" dirty="0" smtClean="0"/>
              <a:t>Drawing </a:t>
            </a:r>
            <a:r>
              <a:rPr lang="en-US" dirty="0"/>
              <a:t>a Graph with a </a:t>
            </a:r>
            <a:r>
              <a:rPr lang="en-US" dirty="0" smtClean="0"/>
              <a:t/>
            </a:r>
            <a:br>
              <a:rPr lang="en-US" dirty="0" smtClean="0"/>
            </a:br>
            <a:r>
              <a:rPr lang="en-US" dirty="0" smtClean="0"/>
              <a:t>Planar </a:t>
            </a:r>
            <a:r>
              <a:rPr lang="en-US" dirty="0" err="1"/>
              <a:t>Subgraph</a:t>
            </a:r>
            <a:endParaRPr lang="en-US" dirty="0"/>
          </a:p>
        </p:txBody>
      </p:sp>
      <p:sp>
        <p:nvSpPr>
          <p:cNvPr id="3" name="Subtitle 2"/>
          <p:cNvSpPr>
            <a:spLocks noGrp="1"/>
          </p:cNvSpPr>
          <p:nvPr>
            <p:ph type="subTitle" idx="1"/>
          </p:nvPr>
        </p:nvSpPr>
        <p:spPr/>
        <p:txBody>
          <a:bodyPr/>
          <a:lstStyle/>
          <a:p>
            <a:r>
              <a:rPr lang="en-US" dirty="0" smtClean="0"/>
              <a:t>Marcus Schaefer</a:t>
            </a:r>
          </a:p>
          <a:p>
            <a:r>
              <a:rPr lang="en-US" dirty="0" smtClean="0"/>
              <a:t>DePaul University</a:t>
            </a:r>
          </a:p>
          <a:p>
            <a:r>
              <a:rPr lang="en-US" dirty="0" smtClean="0"/>
              <a:t>GD’14 </a:t>
            </a:r>
            <a:r>
              <a:rPr lang="en-US" dirty="0" err="1" smtClean="0"/>
              <a:t>Würzburg</a:t>
            </a:r>
            <a:endParaRPr lang="en-US" dirty="0"/>
          </a:p>
        </p:txBody>
      </p:sp>
      <p:sp>
        <p:nvSpPr>
          <p:cNvPr id="4" name="TextBox 3"/>
          <p:cNvSpPr txBox="1"/>
          <p:nvPr/>
        </p:nvSpPr>
        <p:spPr>
          <a:xfrm>
            <a:off x="1981200" y="5943600"/>
            <a:ext cx="5510739" cy="646331"/>
          </a:xfrm>
          <a:prstGeom prst="rect">
            <a:avLst/>
          </a:prstGeom>
          <a:noFill/>
        </p:spPr>
        <p:txBody>
          <a:bodyPr wrap="none" rtlCol="0">
            <a:spAutoFit/>
          </a:bodyPr>
          <a:lstStyle/>
          <a:p>
            <a:r>
              <a:rPr lang="en-US" sz="3600" dirty="0" smtClean="0"/>
              <a:t>Speaker: Carsten </a:t>
            </a:r>
            <a:r>
              <a:rPr lang="en-US" sz="3600" dirty="0" err="1" smtClean="0"/>
              <a:t>Gutwenger</a:t>
            </a:r>
            <a:endParaRPr lang="en-US" sz="3600" dirty="0"/>
          </a:p>
        </p:txBody>
      </p:sp>
    </p:spTree>
    <p:extLst>
      <p:ext uri="{BB962C8B-B14F-4D97-AF65-F5344CB8AC3E}">
        <p14:creationId xmlns:p14="http://schemas.microsoft.com/office/powerpoint/2010/main" val="181806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306088" y="1163659"/>
            <a:ext cx="2206094" cy="1905000"/>
            <a:chOff x="4648200" y="1828800"/>
            <a:chExt cx="4008511" cy="3505200"/>
          </a:xfrm>
        </p:grpSpPr>
        <p:pic>
          <p:nvPicPr>
            <p:cNvPr id="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 t="8324" r="1932" b="10002"/>
            <a:stretch/>
          </p:blipFill>
          <p:spPr bwMode="auto">
            <a:xfrm>
              <a:off x="4648200" y="1828800"/>
              <a:ext cx="4008511" cy="3505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Freeform 39"/>
            <p:cNvSpPr/>
            <p:nvPr/>
          </p:nvSpPr>
          <p:spPr>
            <a:xfrm>
              <a:off x="6969237" y="2666010"/>
              <a:ext cx="429090" cy="504729"/>
            </a:xfrm>
            <a:custGeom>
              <a:avLst/>
              <a:gdLst>
                <a:gd name="connsiteX0" fmla="*/ 150020 w 429090"/>
                <a:gd name="connsiteY0" fmla="*/ 451263 h 504729"/>
                <a:gd name="connsiteX1" fmla="*/ 245023 w 429090"/>
                <a:gd name="connsiteY1" fmla="*/ 421574 h 504729"/>
                <a:gd name="connsiteX2" fmla="*/ 250960 w 429090"/>
                <a:gd name="connsiteY2" fmla="*/ 403761 h 504729"/>
                <a:gd name="connsiteX3" fmla="*/ 245023 w 429090"/>
                <a:gd name="connsiteY3" fmla="*/ 326572 h 504729"/>
                <a:gd name="connsiteX4" fmla="*/ 227210 w 429090"/>
                <a:gd name="connsiteY4" fmla="*/ 296884 h 504729"/>
                <a:gd name="connsiteX5" fmla="*/ 179708 w 429090"/>
                <a:gd name="connsiteY5" fmla="*/ 255320 h 504729"/>
                <a:gd name="connsiteX6" fmla="*/ 155958 w 429090"/>
                <a:gd name="connsiteY6" fmla="*/ 249382 h 504729"/>
                <a:gd name="connsiteX7" fmla="*/ 114394 w 429090"/>
                <a:gd name="connsiteY7" fmla="*/ 231569 h 504729"/>
                <a:gd name="connsiteX8" fmla="*/ 90644 w 429090"/>
                <a:gd name="connsiteY8" fmla="*/ 219694 h 504729"/>
                <a:gd name="connsiteX9" fmla="*/ 72831 w 429090"/>
                <a:gd name="connsiteY9" fmla="*/ 213756 h 504729"/>
                <a:gd name="connsiteX10" fmla="*/ 60955 w 429090"/>
                <a:gd name="connsiteY10" fmla="*/ 201881 h 504729"/>
                <a:gd name="connsiteX11" fmla="*/ 31267 w 429090"/>
                <a:gd name="connsiteY11" fmla="*/ 184068 h 504729"/>
                <a:gd name="connsiteX12" fmla="*/ 13454 w 429090"/>
                <a:gd name="connsiteY12" fmla="*/ 160317 h 504729"/>
                <a:gd name="connsiteX13" fmla="*/ 7516 w 429090"/>
                <a:gd name="connsiteY13" fmla="*/ 130629 h 504729"/>
                <a:gd name="connsiteX14" fmla="*/ 7516 w 429090"/>
                <a:gd name="connsiteY14" fmla="*/ 65315 h 504729"/>
                <a:gd name="connsiteX15" fmla="*/ 37205 w 429090"/>
                <a:gd name="connsiteY15" fmla="*/ 35626 h 504729"/>
                <a:gd name="connsiteX16" fmla="*/ 60955 w 429090"/>
                <a:gd name="connsiteY16" fmla="*/ 17813 h 504729"/>
                <a:gd name="connsiteX17" fmla="*/ 78768 w 429090"/>
                <a:gd name="connsiteY17" fmla="*/ 11876 h 504729"/>
                <a:gd name="connsiteX18" fmla="*/ 102519 w 429090"/>
                <a:gd name="connsiteY18" fmla="*/ 0 h 504729"/>
                <a:gd name="connsiteX19" fmla="*/ 197521 w 429090"/>
                <a:gd name="connsiteY19" fmla="*/ 5938 h 504729"/>
                <a:gd name="connsiteX20" fmla="*/ 239085 w 429090"/>
                <a:gd name="connsiteY20" fmla="*/ 23751 h 504729"/>
                <a:gd name="connsiteX21" fmla="*/ 262836 w 429090"/>
                <a:gd name="connsiteY21" fmla="*/ 29689 h 504729"/>
                <a:gd name="connsiteX22" fmla="*/ 286586 w 429090"/>
                <a:gd name="connsiteY22" fmla="*/ 53439 h 504729"/>
                <a:gd name="connsiteX23" fmla="*/ 310337 w 429090"/>
                <a:gd name="connsiteY23" fmla="*/ 71252 h 504729"/>
                <a:gd name="connsiteX24" fmla="*/ 322212 w 429090"/>
                <a:gd name="connsiteY24" fmla="*/ 100941 h 504729"/>
                <a:gd name="connsiteX25" fmla="*/ 334088 w 429090"/>
                <a:gd name="connsiteY25" fmla="*/ 124691 h 504729"/>
                <a:gd name="connsiteX26" fmla="*/ 328150 w 429090"/>
                <a:gd name="connsiteY26" fmla="*/ 320634 h 504729"/>
                <a:gd name="connsiteX27" fmla="*/ 345963 w 429090"/>
                <a:gd name="connsiteY27" fmla="*/ 457200 h 504729"/>
                <a:gd name="connsiteX28" fmla="*/ 363776 w 429090"/>
                <a:gd name="connsiteY28" fmla="*/ 480951 h 504729"/>
                <a:gd name="connsiteX29" fmla="*/ 387527 w 429090"/>
                <a:gd name="connsiteY29" fmla="*/ 498764 h 504729"/>
                <a:gd name="connsiteX30" fmla="*/ 429090 w 429090"/>
                <a:gd name="connsiteY30" fmla="*/ 504702 h 50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9090" h="504729">
                  <a:moveTo>
                    <a:pt x="150020" y="451263"/>
                  </a:moveTo>
                  <a:cubicBezTo>
                    <a:pt x="230734" y="445497"/>
                    <a:pt x="224305" y="469916"/>
                    <a:pt x="245023" y="421574"/>
                  </a:cubicBezTo>
                  <a:cubicBezTo>
                    <a:pt x="247488" y="415821"/>
                    <a:pt x="248981" y="409699"/>
                    <a:pt x="250960" y="403761"/>
                  </a:cubicBezTo>
                  <a:cubicBezTo>
                    <a:pt x="248981" y="378031"/>
                    <a:pt x="250621" y="351763"/>
                    <a:pt x="245023" y="326572"/>
                  </a:cubicBezTo>
                  <a:cubicBezTo>
                    <a:pt x="242520" y="315306"/>
                    <a:pt x="234419" y="305896"/>
                    <a:pt x="227210" y="296884"/>
                  </a:cubicBezTo>
                  <a:cubicBezTo>
                    <a:pt x="219791" y="287610"/>
                    <a:pt x="195238" y="261976"/>
                    <a:pt x="179708" y="255320"/>
                  </a:cubicBezTo>
                  <a:cubicBezTo>
                    <a:pt x="172207" y="252105"/>
                    <a:pt x="163875" y="251361"/>
                    <a:pt x="155958" y="249382"/>
                  </a:cubicBezTo>
                  <a:cubicBezTo>
                    <a:pt x="133043" y="226469"/>
                    <a:pt x="156607" y="245640"/>
                    <a:pt x="114394" y="231569"/>
                  </a:cubicBezTo>
                  <a:cubicBezTo>
                    <a:pt x="105997" y="228770"/>
                    <a:pt x="98779" y="223181"/>
                    <a:pt x="90644" y="219694"/>
                  </a:cubicBezTo>
                  <a:cubicBezTo>
                    <a:pt x="84891" y="217228"/>
                    <a:pt x="78769" y="215735"/>
                    <a:pt x="72831" y="213756"/>
                  </a:cubicBezTo>
                  <a:cubicBezTo>
                    <a:pt x="68872" y="209798"/>
                    <a:pt x="65510" y="205135"/>
                    <a:pt x="60955" y="201881"/>
                  </a:cubicBezTo>
                  <a:cubicBezTo>
                    <a:pt x="51564" y="195173"/>
                    <a:pt x="39952" y="191668"/>
                    <a:pt x="31267" y="184068"/>
                  </a:cubicBezTo>
                  <a:cubicBezTo>
                    <a:pt x="23819" y="177551"/>
                    <a:pt x="19392" y="168234"/>
                    <a:pt x="13454" y="160317"/>
                  </a:cubicBezTo>
                  <a:cubicBezTo>
                    <a:pt x="11475" y="150421"/>
                    <a:pt x="9705" y="140481"/>
                    <a:pt x="7516" y="130629"/>
                  </a:cubicBezTo>
                  <a:cubicBezTo>
                    <a:pt x="2083" y="106181"/>
                    <a:pt x="-6260" y="92867"/>
                    <a:pt x="7516" y="65315"/>
                  </a:cubicBezTo>
                  <a:cubicBezTo>
                    <a:pt x="13775" y="52797"/>
                    <a:pt x="26009" y="44023"/>
                    <a:pt x="37205" y="35626"/>
                  </a:cubicBezTo>
                  <a:cubicBezTo>
                    <a:pt x="45122" y="29688"/>
                    <a:pt x="52363" y="22723"/>
                    <a:pt x="60955" y="17813"/>
                  </a:cubicBezTo>
                  <a:cubicBezTo>
                    <a:pt x="66389" y="14708"/>
                    <a:pt x="73015" y="14341"/>
                    <a:pt x="78768" y="11876"/>
                  </a:cubicBezTo>
                  <a:cubicBezTo>
                    <a:pt x="86904" y="8389"/>
                    <a:pt x="94602" y="3959"/>
                    <a:pt x="102519" y="0"/>
                  </a:cubicBezTo>
                  <a:cubicBezTo>
                    <a:pt x="134186" y="1979"/>
                    <a:pt x="165949" y="2781"/>
                    <a:pt x="197521" y="5938"/>
                  </a:cubicBezTo>
                  <a:cubicBezTo>
                    <a:pt x="234578" y="9644"/>
                    <a:pt x="208900" y="10815"/>
                    <a:pt x="239085" y="23751"/>
                  </a:cubicBezTo>
                  <a:cubicBezTo>
                    <a:pt x="246586" y="26966"/>
                    <a:pt x="254919" y="27710"/>
                    <a:pt x="262836" y="29689"/>
                  </a:cubicBezTo>
                  <a:cubicBezTo>
                    <a:pt x="270753" y="37606"/>
                    <a:pt x="278160" y="46067"/>
                    <a:pt x="286586" y="53439"/>
                  </a:cubicBezTo>
                  <a:cubicBezTo>
                    <a:pt x="294034" y="59956"/>
                    <a:pt x="304399" y="63335"/>
                    <a:pt x="310337" y="71252"/>
                  </a:cubicBezTo>
                  <a:cubicBezTo>
                    <a:pt x="316732" y="79779"/>
                    <a:pt x="317883" y="91201"/>
                    <a:pt x="322212" y="100941"/>
                  </a:cubicBezTo>
                  <a:cubicBezTo>
                    <a:pt x="325807" y="109029"/>
                    <a:pt x="330129" y="116774"/>
                    <a:pt x="334088" y="124691"/>
                  </a:cubicBezTo>
                  <a:cubicBezTo>
                    <a:pt x="332109" y="190005"/>
                    <a:pt x="328150" y="255290"/>
                    <a:pt x="328150" y="320634"/>
                  </a:cubicBezTo>
                  <a:cubicBezTo>
                    <a:pt x="328150" y="367518"/>
                    <a:pt x="322787" y="415483"/>
                    <a:pt x="345963" y="457200"/>
                  </a:cubicBezTo>
                  <a:cubicBezTo>
                    <a:pt x="350769" y="465851"/>
                    <a:pt x="356778" y="473953"/>
                    <a:pt x="363776" y="480951"/>
                  </a:cubicBezTo>
                  <a:cubicBezTo>
                    <a:pt x="370774" y="487949"/>
                    <a:pt x="378484" y="494745"/>
                    <a:pt x="387527" y="498764"/>
                  </a:cubicBezTo>
                  <a:cubicBezTo>
                    <a:pt x="402634" y="505478"/>
                    <a:pt x="414364" y="504702"/>
                    <a:pt x="429090" y="50470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Freeform 40"/>
            <p:cNvSpPr/>
            <p:nvPr/>
          </p:nvSpPr>
          <p:spPr>
            <a:xfrm>
              <a:off x="5355771" y="3135086"/>
              <a:ext cx="564153" cy="801584"/>
            </a:xfrm>
            <a:custGeom>
              <a:avLst/>
              <a:gdLst>
                <a:gd name="connsiteX0" fmla="*/ 492826 w 564153"/>
                <a:gd name="connsiteY0" fmla="*/ 0 h 801584"/>
                <a:gd name="connsiteX1" fmla="*/ 510639 w 564153"/>
                <a:gd name="connsiteY1" fmla="*/ 35626 h 801584"/>
                <a:gd name="connsiteX2" fmla="*/ 504702 w 564153"/>
                <a:gd name="connsiteY2" fmla="*/ 100940 h 801584"/>
                <a:gd name="connsiteX3" fmla="*/ 480951 w 564153"/>
                <a:gd name="connsiteY3" fmla="*/ 118753 h 801584"/>
                <a:gd name="connsiteX4" fmla="*/ 439387 w 564153"/>
                <a:gd name="connsiteY4" fmla="*/ 142504 h 801584"/>
                <a:gd name="connsiteX5" fmla="*/ 409699 w 564153"/>
                <a:gd name="connsiteY5" fmla="*/ 160317 h 801584"/>
                <a:gd name="connsiteX6" fmla="*/ 385948 w 564153"/>
                <a:gd name="connsiteY6" fmla="*/ 178130 h 801584"/>
                <a:gd name="connsiteX7" fmla="*/ 344385 w 564153"/>
                <a:gd name="connsiteY7" fmla="*/ 190005 h 801584"/>
                <a:gd name="connsiteX8" fmla="*/ 290946 w 564153"/>
                <a:gd name="connsiteY8" fmla="*/ 213756 h 801584"/>
                <a:gd name="connsiteX9" fmla="*/ 237507 w 564153"/>
                <a:gd name="connsiteY9" fmla="*/ 249382 h 801584"/>
                <a:gd name="connsiteX10" fmla="*/ 219694 w 564153"/>
                <a:gd name="connsiteY10" fmla="*/ 261257 h 801584"/>
                <a:gd name="connsiteX11" fmla="*/ 178130 w 564153"/>
                <a:gd name="connsiteY11" fmla="*/ 290945 h 801584"/>
                <a:gd name="connsiteX12" fmla="*/ 160317 w 564153"/>
                <a:gd name="connsiteY12" fmla="*/ 314696 h 801584"/>
                <a:gd name="connsiteX13" fmla="*/ 142504 w 564153"/>
                <a:gd name="connsiteY13" fmla="*/ 326571 h 801584"/>
                <a:gd name="connsiteX14" fmla="*/ 118754 w 564153"/>
                <a:gd name="connsiteY14" fmla="*/ 344384 h 801584"/>
                <a:gd name="connsiteX15" fmla="*/ 106878 w 564153"/>
                <a:gd name="connsiteY15" fmla="*/ 362197 h 801584"/>
                <a:gd name="connsiteX16" fmla="*/ 59377 w 564153"/>
                <a:gd name="connsiteY16" fmla="*/ 403761 h 801584"/>
                <a:gd name="connsiteX17" fmla="*/ 41564 w 564153"/>
                <a:gd name="connsiteY17" fmla="*/ 445324 h 801584"/>
                <a:gd name="connsiteX18" fmla="*/ 23751 w 564153"/>
                <a:gd name="connsiteY18" fmla="*/ 475013 h 801584"/>
                <a:gd name="connsiteX19" fmla="*/ 17813 w 564153"/>
                <a:gd name="connsiteY19" fmla="*/ 498763 h 801584"/>
                <a:gd name="connsiteX20" fmla="*/ 11876 w 564153"/>
                <a:gd name="connsiteY20" fmla="*/ 516576 h 801584"/>
                <a:gd name="connsiteX21" fmla="*/ 5938 w 564153"/>
                <a:gd name="connsiteY21" fmla="*/ 546265 h 801584"/>
                <a:gd name="connsiteX22" fmla="*/ 0 w 564153"/>
                <a:gd name="connsiteY22" fmla="*/ 570015 h 801584"/>
                <a:gd name="connsiteX23" fmla="*/ 17813 w 564153"/>
                <a:gd name="connsiteY23" fmla="*/ 712519 h 801584"/>
                <a:gd name="connsiteX24" fmla="*/ 23751 w 564153"/>
                <a:gd name="connsiteY24" fmla="*/ 730332 h 801584"/>
                <a:gd name="connsiteX25" fmla="*/ 35626 w 564153"/>
                <a:gd name="connsiteY25" fmla="*/ 742208 h 801584"/>
                <a:gd name="connsiteX26" fmla="*/ 65315 w 564153"/>
                <a:gd name="connsiteY26" fmla="*/ 783771 h 801584"/>
                <a:gd name="connsiteX27" fmla="*/ 118754 w 564153"/>
                <a:gd name="connsiteY27" fmla="*/ 801584 h 801584"/>
                <a:gd name="connsiteX28" fmla="*/ 160317 w 564153"/>
                <a:gd name="connsiteY28" fmla="*/ 795646 h 801584"/>
                <a:gd name="connsiteX29" fmla="*/ 195943 w 564153"/>
                <a:gd name="connsiteY29" fmla="*/ 760020 h 801584"/>
                <a:gd name="connsiteX30" fmla="*/ 213756 w 564153"/>
                <a:gd name="connsiteY30" fmla="*/ 736270 h 801584"/>
                <a:gd name="connsiteX31" fmla="*/ 231569 w 564153"/>
                <a:gd name="connsiteY31" fmla="*/ 694706 h 801584"/>
                <a:gd name="connsiteX32" fmla="*/ 243445 w 564153"/>
                <a:gd name="connsiteY32" fmla="*/ 665018 h 801584"/>
                <a:gd name="connsiteX33" fmla="*/ 255320 w 564153"/>
                <a:gd name="connsiteY33" fmla="*/ 564078 h 801584"/>
                <a:gd name="connsiteX34" fmla="*/ 261258 w 564153"/>
                <a:gd name="connsiteY34" fmla="*/ 522514 h 801584"/>
                <a:gd name="connsiteX35" fmla="*/ 267195 w 564153"/>
                <a:gd name="connsiteY35" fmla="*/ 469075 h 801584"/>
                <a:gd name="connsiteX36" fmla="*/ 279071 w 564153"/>
                <a:gd name="connsiteY36" fmla="*/ 445324 h 801584"/>
                <a:gd name="connsiteX37" fmla="*/ 285008 w 564153"/>
                <a:gd name="connsiteY37" fmla="*/ 427511 h 801584"/>
                <a:gd name="connsiteX38" fmla="*/ 314697 w 564153"/>
                <a:gd name="connsiteY38" fmla="*/ 374072 h 801584"/>
                <a:gd name="connsiteX39" fmla="*/ 344385 w 564153"/>
                <a:gd name="connsiteY39" fmla="*/ 338446 h 801584"/>
                <a:gd name="connsiteX40" fmla="*/ 397824 w 564153"/>
                <a:gd name="connsiteY40" fmla="*/ 279070 h 801584"/>
                <a:gd name="connsiteX41" fmla="*/ 415637 w 564153"/>
                <a:gd name="connsiteY41" fmla="*/ 273132 h 801584"/>
                <a:gd name="connsiteX42" fmla="*/ 439387 w 564153"/>
                <a:gd name="connsiteY42" fmla="*/ 255319 h 801584"/>
                <a:gd name="connsiteX43" fmla="*/ 451263 w 564153"/>
                <a:gd name="connsiteY43" fmla="*/ 243444 h 801584"/>
                <a:gd name="connsiteX44" fmla="*/ 469076 w 564153"/>
                <a:gd name="connsiteY44" fmla="*/ 237506 h 801584"/>
                <a:gd name="connsiteX45" fmla="*/ 492826 w 564153"/>
                <a:gd name="connsiteY45" fmla="*/ 219693 h 801584"/>
                <a:gd name="connsiteX46" fmla="*/ 510639 w 564153"/>
                <a:gd name="connsiteY46" fmla="*/ 213756 h 801584"/>
                <a:gd name="connsiteX47" fmla="*/ 534390 w 564153"/>
                <a:gd name="connsiteY47" fmla="*/ 195943 h 801584"/>
                <a:gd name="connsiteX48" fmla="*/ 552203 w 564153"/>
                <a:gd name="connsiteY48" fmla="*/ 207818 h 801584"/>
                <a:gd name="connsiteX49" fmla="*/ 564078 w 564153"/>
                <a:gd name="connsiteY49" fmla="*/ 24344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4153" h="801584">
                  <a:moveTo>
                    <a:pt x="492826" y="0"/>
                  </a:moveTo>
                  <a:cubicBezTo>
                    <a:pt x="498764" y="11875"/>
                    <a:pt x="509088" y="22440"/>
                    <a:pt x="510639" y="35626"/>
                  </a:cubicBezTo>
                  <a:cubicBezTo>
                    <a:pt x="513193" y="57337"/>
                    <a:pt x="512055" y="80352"/>
                    <a:pt x="504702" y="100940"/>
                  </a:cubicBezTo>
                  <a:cubicBezTo>
                    <a:pt x="501374" y="110260"/>
                    <a:pt x="489004" y="113001"/>
                    <a:pt x="480951" y="118753"/>
                  </a:cubicBezTo>
                  <a:cubicBezTo>
                    <a:pt x="454826" y="137414"/>
                    <a:pt x="470696" y="125110"/>
                    <a:pt x="439387" y="142504"/>
                  </a:cubicBezTo>
                  <a:cubicBezTo>
                    <a:pt x="429299" y="148109"/>
                    <a:pt x="419301" y="153915"/>
                    <a:pt x="409699" y="160317"/>
                  </a:cubicBezTo>
                  <a:cubicBezTo>
                    <a:pt x="401465" y="165806"/>
                    <a:pt x="394540" y="173220"/>
                    <a:pt x="385948" y="178130"/>
                  </a:cubicBezTo>
                  <a:cubicBezTo>
                    <a:pt x="377948" y="182701"/>
                    <a:pt x="351319" y="187694"/>
                    <a:pt x="344385" y="190005"/>
                  </a:cubicBezTo>
                  <a:cubicBezTo>
                    <a:pt x="327866" y="195512"/>
                    <a:pt x="306468" y="205132"/>
                    <a:pt x="290946" y="213756"/>
                  </a:cubicBezTo>
                  <a:cubicBezTo>
                    <a:pt x="254804" y="233835"/>
                    <a:pt x="268748" y="227068"/>
                    <a:pt x="237507" y="249382"/>
                  </a:cubicBezTo>
                  <a:cubicBezTo>
                    <a:pt x="231700" y="253530"/>
                    <a:pt x="225112" y="256613"/>
                    <a:pt x="219694" y="261257"/>
                  </a:cubicBezTo>
                  <a:cubicBezTo>
                    <a:pt x="183833" y="291995"/>
                    <a:pt x="210861" y="280036"/>
                    <a:pt x="178130" y="290945"/>
                  </a:cubicBezTo>
                  <a:cubicBezTo>
                    <a:pt x="172192" y="298862"/>
                    <a:pt x="167315" y="307698"/>
                    <a:pt x="160317" y="314696"/>
                  </a:cubicBezTo>
                  <a:cubicBezTo>
                    <a:pt x="155271" y="319742"/>
                    <a:pt x="148311" y="322423"/>
                    <a:pt x="142504" y="326571"/>
                  </a:cubicBezTo>
                  <a:cubicBezTo>
                    <a:pt x="134451" y="332323"/>
                    <a:pt x="125751" y="337387"/>
                    <a:pt x="118754" y="344384"/>
                  </a:cubicBezTo>
                  <a:cubicBezTo>
                    <a:pt x="113708" y="349430"/>
                    <a:pt x="111522" y="356779"/>
                    <a:pt x="106878" y="362197"/>
                  </a:cubicBezTo>
                  <a:cubicBezTo>
                    <a:pt x="88426" y="383724"/>
                    <a:pt x="81217" y="387382"/>
                    <a:pt x="59377" y="403761"/>
                  </a:cubicBezTo>
                  <a:cubicBezTo>
                    <a:pt x="45451" y="445536"/>
                    <a:pt x="63576" y="393964"/>
                    <a:pt x="41564" y="445324"/>
                  </a:cubicBezTo>
                  <a:cubicBezTo>
                    <a:pt x="30002" y="472302"/>
                    <a:pt x="43498" y="455264"/>
                    <a:pt x="23751" y="475013"/>
                  </a:cubicBezTo>
                  <a:cubicBezTo>
                    <a:pt x="21772" y="482930"/>
                    <a:pt x="20055" y="490917"/>
                    <a:pt x="17813" y="498763"/>
                  </a:cubicBezTo>
                  <a:cubicBezTo>
                    <a:pt x="16094" y="504781"/>
                    <a:pt x="13394" y="510504"/>
                    <a:pt x="11876" y="516576"/>
                  </a:cubicBezTo>
                  <a:cubicBezTo>
                    <a:pt x="9428" y="526367"/>
                    <a:pt x="8127" y="536413"/>
                    <a:pt x="5938" y="546265"/>
                  </a:cubicBezTo>
                  <a:cubicBezTo>
                    <a:pt x="4168" y="554231"/>
                    <a:pt x="1979" y="562098"/>
                    <a:pt x="0" y="570015"/>
                  </a:cubicBezTo>
                  <a:cubicBezTo>
                    <a:pt x="8881" y="747621"/>
                    <a:pt x="-12345" y="642151"/>
                    <a:pt x="17813" y="712519"/>
                  </a:cubicBezTo>
                  <a:cubicBezTo>
                    <a:pt x="20279" y="718272"/>
                    <a:pt x="20531" y="724965"/>
                    <a:pt x="23751" y="730332"/>
                  </a:cubicBezTo>
                  <a:cubicBezTo>
                    <a:pt x="26631" y="735132"/>
                    <a:pt x="32372" y="737653"/>
                    <a:pt x="35626" y="742208"/>
                  </a:cubicBezTo>
                  <a:cubicBezTo>
                    <a:pt x="41617" y="750595"/>
                    <a:pt x="52410" y="776397"/>
                    <a:pt x="65315" y="783771"/>
                  </a:cubicBezTo>
                  <a:cubicBezTo>
                    <a:pt x="82705" y="793708"/>
                    <a:pt x="99881" y="796865"/>
                    <a:pt x="118754" y="801584"/>
                  </a:cubicBezTo>
                  <a:cubicBezTo>
                    <a:pt x="132608" y="799605"/>
                    <a:pt x="147165" y="800429"/>
                    <a:pt x="160317" y="795646"/>
                  </a:cubicBezTo>
                  <a:cubicBezTo>
                    <a:pt x="181119" y="788081"/>
                    <a:pt x="184822" y="775590"/>
                    <a:pt x="195943" y="760020"/>
                  </a:cubicBezTo>
                  <a:cubicBezTo>
                    <a:pt x="201695" y="751967"/>
                    <a:pt x="207818" y="744187"/>
                    <a:pt x="213756" y="736270"/>
                  </a:cubicBezTo>
                  <a:cubicBezTo>
                    <a:pt x="225951" y="699687"/>
                    <a:pt x="212005" y="738724"/>
                    <a:pt x="231569" y="694706"/>
                  </a:cubicBezTo>
                  <a:cubicBezTo>
                    <a:pt x="235898" y="684966"/>
                    <a:pt x="239486" y="674914"/>
                    <a:pt x="243445" y="665018"/>
                  </a:cubicBezTo>
                  <a:cubicBezTo>
                    <a:pt x="255557" y="592340"/>
                    <a:pt x="243605" y="669506"/>
                    <a:pt x="255320" y="564078"/>
                  </a:cubicBezTo>
                  <a:cubicBezTo>
                    <a:pt x="256866" y="550168"/>
                    <a:pt x="259522" y="536401"/>
                    <a:pt x="261258" y="522514"/>
                  </a:cubicBezTo>
                  <a:cubicBezTo>
                    <a:pt x="263481" y="504730"/>
                    <a:pt x="263165" y="486539"/>
                    <a:pt x="267195" y="469075"/>
                  </a:cubicBezTo>
                  <a:cubicBezTo>
                    <a:pt x="269185" y="460450"/>
                    <a:pt x="275584" y="453460"/>
                    <a:pt x="279071" y="445324"/>
                  </a:cubicBezTo>
                  <a:cubicBezTo>
                    <a:pt x="281536" y="439571"/>
                    <a:pt x="282543" y="433264"/>
                    <a:pt x="285008" y="427511"/>
                  </a:cubicBezTo>
                  <a:cubicBezTo>
                    <a:pt x="291796" y="411673"/>
                    <a:pt x="305695" y="387576"/>
                    <a:pt x="314697" y="374072"/>
                  </a:cubicBezTo>
                  <a:cubicBezTo>
                    <a:pt x="346337" y="326612"/>
                    <a:pt x="319591" y="368199"/>
                    <a:pt x="344385" y="338446"/>
                  </a:cubicBezTo>
                  <a:cubicBezTo>
                    <a:pt x="357245" y="323014"/>
                    <a:pt x="380708" y="284776"/>
                    <a:pt x="397824" y="279070"/>
                  </a:cubicBezTo>
                  <a:lnTo>
                    <a:pt x="415637" y="273132"/>
                  </a:lnTo>
                  <a:cubicBezTo>
                    <a:pt x="423554" y="267194"/>
                    <a:pt x="431785" y="261654"/>
                    <a:pt x="439387" y="255319"/>
                  </a:cubicBezTo>
                  <a:cubicBezTo>
                    <a:pt x="443688" y="251735"/>
                    <a:pt x="446463" y="246324"/>
                    <a:pt x="451263" y="243444"/>
                  </a:cubicBezTo>
                  <a:cubicBezTo>
                    <a:pt x="456630" y="240224"/>
                    <a:pt x="463138" y="239485"/>
                    <a:pt x="469076" y="237506"/>
                  </a:cubicBezTo>
                  <a:cubicBezTo>
                    <a:pt x="476993" y="231568"/>
                    <a:pt x="484234" y="224603"/>
                    <a:pt x="492826" y="219693"/>
                  </a:cubicBezTo>
                  <a:cubicBezTo>
                    <a:pt x="498260" y="216588"/>
                    <a:pt x="505205" y="216861"/>
                    <a:pt x="510639" y="213756"/>
                  </a:cubicBezTo>
                  <a:cubicBezTo>
                    <a:pt x="519231" y="208846"/>
                    <a:pt x="526473" y="201881"/>
                    <a:pt x="534390" y="195943"/>
                  </a:cubicBezTo>
                  <a:cubicBezTo>
                    <a:pt x="540328" y="199901"/>
                    <a:pt x="547635" y="202336"/>
                    <a:pt x="552203" y="207818"/>
                  </a:cubicBezTo>
                  <a:cubicBezTo>
                    <a:pt x="565848" y="224192"/>
                    <a:pt x="564078" y="227600"/>
                    <a:pt x="564078" y="2434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Freeform 41"/>
            <p:cNvSpPr/>
            <p:nvPr/>
          </p:nvSpPr>
          <p:spPr>
            <a:xfrm>
              <a:off x="5294606" y="4079174"/>
              <a:ext cx="969628" cy="831273"/>
            </a:xfrm>
            <a:custGeom>
              <a:avLst/>
              <a:gdLst>
                <a:gd name="connsiteX0" fmla="*/ 862750 w 969628"/>
                <a:gd name="connsiteY0" fmla="*/ 0 h 831273"/>
                <a:gd name="connsiteX1" fmla="*/ 886500 w 969628"/>
                <a:gd name="connsiteY1" fmla="*/ 53439 h 831273"/>
                <a:gd name="connsiteX2" fmla="*/ 880563 w 969628"/>
                <a:gd name="connsiteY2" fmla="*/ 95003 h 831273"/>
                <a:gd name="connsiteX3" fmla="*/ 868688 w 969628"/>
                <a:gd name="connsiteY3" fmla="*/ 124691 h 831273"/>
                <a:gd name="connsiteX4" fmla="*/ 791498 w 969628"/>
                <a:gd name="connsiteY4" fmla="*/ 190005 h 831273"/>
                <a:gd name="connsiteX5" fmla="*/ 755872 w 969628"/>
                <a:gd name="connsiteY5" fmla="*/ 219694 h 831273"/>
                <a:gd name="connsiteX6" fmla="*/ 732121 w 969628"/>
                <a:gd name="connsiteY6" fmla="*/ 243444 h 831273"/>
                <a:gd name="connsiteX7" fmla="*/ 714308 w 969628"/>
                <a:gd name="connsiteY7" fmla="*/ 255320 h 831273"/>
                <a:gd name="connsiteX8" fmla="*/ 678682 w 969628"/>
                <a:gd name="connsiteY8" fmla="*/ 290945 h 831273"/>
                <a:gd name="connsiteX9" fmla="*/ 666807 w 969628"/>
                <a:gd name="connsiteY9" fmla="*/ 302821 h 831273"/>
                <a:gd name="connsiteX10" fmla="*/ 637119 w 969628"/>
                <a:gd name="connsiteY10" fmla="*/ 320634 h 831273"/>
                <a:gd name="connsiteX11" fmla="*/ 595555 w 969628"/>
                <a:gd name="connsiteY11" fmla="*/ 350322 h 831273"/>
                <a:gd name="connsiteX12" fmla="*/ 553991 w 969628"/>
                <a:gd name="connsiteY12" fmla="*/ 385948 h 831273"/>
                <a:gd name="connsiteX13" fmla="*/ 518365 w 969628"/>
                <a:gd name="connsiteY13" fmla="*/ 409699 h 831273"/>
                <a:gd name="connsiteX14" fmla="*/ 476802 w 969628"/>
                <a:gd name="connsiteY14" fmla="*/ 439387 h 831273"/>
                <a:gd name="connsiteX15" fmla="*/ 453051 w 969628"/>
                <a:gd name="connsiteY15" fmla="*/ 457200 h 831273"/>
                <a:gd name="connsiteX16" fmla="*/ 435238 w 969628"/>
                <a:gd name="connsiteY16" fmla="*/ 463138 h 831273"/>
                <a:gd name="connsiteX17" fmla="*/ 411488 w 969628"/>
                <a:gd name="connsiteY17" fmla="*/ 480951 h 831273"/>
                <a:gd name="connsiteX18" fmla="*/ 358049 w 969628"/>
                <a:gd name="connsiteY18" fmla="*/ 498764 h 831273"/>
                <a:gd name="connsiteX19" fmla="*/ 304610 w 969628"/>
                <a:gd name="connsiteY19" fmla="*/ 522514 h 831273"/>
                <a:gd name="connsiteX20" fmla="*/ 274921 w 969628"/>
                <a:gd name="connsiteY20" fmla="*/ 534390 h 831273"/>
                <a:gd name="connsiteX21" fmla="*/ 221482 w 969628"/>
                <a:gd name="connsiteY21" fmla="*/ 540327 h 831273"/>
                <a:gd name="connsiteX22" fmla="*/ 156168 w 969628"/>
                <a:gd name="connsiteY22" fmla="*/ 558140 h 831273"/>
                <a:gd name="connsiteX23" fmla="*/ 114604 w 969628"/>
                <a:gd name="connsiteY23" fmla="*/ 570016 h 831273"/>
                <a:gd name="connsiteX24" fmla="*/ 90854 w 969628"/>
                <a:gd name="connsiteY24" fmla="*/ 587829 h 831273"/>
                <a:gd name="connsiteX25" fmla="*/ 61165 w 969628"/>
                <a:gd name="connsiteY25" fmla="*/ 599704 h 831273"/>
                <a:gd name="connsiteX26" fmla="*/ 43352 w 969628"/>
                <a:gd name="connsiteY26" fmla="*/ 623455 h 831273"/>
                <a:gd name="connsiteX27" fmla="*/ 19602 w 969628"/>
                <a:gd name="connsiteY27" fmla="*/ 641268 h 831273"/>
                <a:gd name="connsiteX28" fmla="*/ 7726 w 969628"/>
                <a:gd name="connsiteY28" fmla="*/ 665018 h 831273"/>
                <a:gd name="connsiteX29" fmla="*/ 7726 w 969628"/>
                <a:gd name="connsiteY29" fmla="*/ 760021 h 831273"/>
                <a:gd name="connsiteX30" fmla="*/ 25539 w 969628"/>
                <a:gd name="connsiteY30" fmla="*/ 813460 h 831273"/>
                <a:gd name="connsiteX31" fmla="*/ 37415 w 969628"/>
                <a:gd name="connsiteY31" fmla="*/ 825335 h 831273"/>
                <a:gd name="connsiteX32" fmla="*/ 67103 w 969628"/>
                <a:gd name="connsiteY32" fmla="*/ 831273 h 831273"/>
                <a:gd name="connsiteX33" fmla="*/ 108667 w 969628"/>
                <a:gd name="connsiteY33" fmla="*/ 825335 h 831273"/>
                <a:gd name="connsiteX34" fmla="*/ 144293 w 969628"/>
                <a:gd name="connsiteY34" fmla="*/ 789709 h 831273"/>
                <a:gd name="connsiteX35" fmla="*/ 168043 w 969628"/>
                <a:gd name="connsiteY35" fmla="*/ 771896 h 831273"/>
                <a:gd name="connsiteX36" fmla="*/ 179919 w 969628"/>
                <a:gd name="connsiteY36" fmla="*/ 754083 h 831273"/>
                <a:gd name="connsiteX37" fmla="*/ 215545 w 969628"/>
                <a:gd name="connsiteY37" fmla="*/ 718457 h 831273"/>
                <a:gd name="connsiteX38" fmla="*/ 263046 w 969628"/>
                <a:gd name="connsiteY38" fmla="*/ 676894 h 831273"/>
                <a:gd name="connsiteX39" fmla="*/ 286797 w 969628"/>
                <a:gd name="connsiteY39" fmla="*/ 653143 h 831273"/>
                <a:gd name="connsiteX40" fmla="*/ 328360 w 969628"/>
                <a:gd name="connsiteY40" fmla="*/ 635330 h 831273"/>
                <a:gd name="connsiteX41" fmla="*/ 340236 w 969628"/>
                <a:gd name="connsiteY41" fmla="*/ 623455 h 831273"/>
                <a:gd name="connsiteX42" fmla="*/ 381799 w 969628"/>
                <a:gd name="connsiteY42" fmla="*/ 593766 h 831273"/>
                <a:gd name="connsiteX43" fmla="*/ 423363 w 969628"/>
                <a:gd name="connsiteY43" fmla="*/ 558140 h 831273"/>
                <a:gd name="connsiteX44" fmla="*/ 441176 w 969628"/>
                <a:gd name="connsiteY44" fmla="*/ 552203 h 831273"/>
                <a:gd name="connsiteX45" fmla="*/ 482739 w 969628"/>
                <a:gd name="connsiteY45" fmla="*/ 522514 h 831273"/>
                <a:gd name="connsiteX46" fmla="*/ 506490 w 969628"/>
                <a:gd name="connsiteY46" fmla="*/ 498764 h 831273"/>
                <a:gd name="connsiteX47" fmla="*/ 530241 w 969628"/>
                <a:gd name="connsiteY47" fmla="*/ 480951 h 831273"/>
                <a:gd name="connsiteX48" fmla="*/ 559929 w 969628"/>
                <a:gd name="connsiteY48" fmla="*/ 457200 h 831273"/>
                <a:gd name="connsiteX49" fmla="*/ 619306 w 969628"/>
                <a:gd name="connsiteY49" fmla="*/ 391886 h 831273"/>
                <a:gd name="connsiteX50" fmla="*/ 643056 w 969628"/>
                <a:gd name="connsiteY50" fmla="*/ 374073 h 831273"/>
                <a:gd name="connsiteX51" fmla="*/ 660869 w 969628"/>
                <a:gd name="connsiteY51" fmla="*/ 362197 h 831273"/>
                <a:gd name="connsiteX52" fmla="*/ 702433 w 969628"/>
                <a:gd name="connsiteY52" fmla="*/ 332509 h 831273"/>
                <a:gd name="connsiteX53" fmla="*/ 738059 w 969628"/>
                <a:gd name="connsiteY53" fmla="*/ 296883 h 831273"/>
                <a:gd name="connsiteX54" fmla="*/ 755872 w 969628"/>
                <a:gd name="connsiteY54" fmla="*/ 279070 h 831273"/>
                <a:gd name="connsiteX55" fmla="*/ 773685 w 969628"/>
                <a:gd name="connsiteY55" fmla="*/ 273132 h 831273"/>
                <a:gd name="connsiteX56" fmla="*/ 815249 w 969628"/>
                <a:gd name="connsiteY56" fmla="*/ 255320 h 831273"/>
                <a:gd name="connsiteX57" fmla="*/ 868688 w 969628"/>
                <a:gd name="connsiteY57" fmla="*/ 219694 h 831273"/>
                <a:gd name="connsiteX58" fmla="*/ 892438 w 969628"/>
                <a:gd name="connsiteY58" fmla="*/ 213756 h 831273"/>
                <a:gd name="connsiteX59" fmla="*/ 922126 w 969628"/>
                <a:gd name="connsiteY59" fmla="*/ 219694 h 831273"/>
                <a:gd name="connsiteX60" fmla="*/ 963690 w 969628"/>
                <a:gd name="connsiteY60" fmla="*/ 267195 h 831273"/>
                <a:gd name="connsiteX61" fmla="*/ 969628 w 969628"/>
                <a:gd name="connsiteY61" fmla="*/ 279070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69628" h="831273">
                  <a:moveTo>
                    <a:pt x="862750" y="0"/>
                  </a:moveTo>
                  <a:cubicBezTo>
                    <a:pt x="872408" y="16096"/>
                    <a:pt x="886500" y="33051"/>
                    <a:pt x="886500" y="53439"/>
                  </a:cubicBezTo>
                  <a:cubicBezTo>
                    <a:pt x="886500" y="67434"/>
                    <a:pt x="883957" y="81426"/>
                    <a:pt x="880563" y="95003"/>
                  </a:cubicBezTo>
                  <a:cubicBezTo>
                    <a:pt x="877978" y="105343"/>
                    <a:pt x="874600" y="115823"/>
                    <a:pt x="868688" y="124691"/>
                  </a:cubicBezTo>
                  <a:cubicBezTo>
                    <a:pt x="854954" y="145292"/>
                    <a:pt x="801425" y="180078"/>
                    <a:pt x="791498" y="190005"/>
                  </a:cubicBezTo>
                  <a:cubicBezTo>
                    <a:pt x="756673" y="224833"/>
                    <a:pt x="812303" y="170319"/>
                    <a:pt x="755872" y="219694"/>
                  </a:cubicBezTo>
                  <a:cubicBezTo>
                    <a:pt x="747446" y="227067"/>
                    <a:pt x="740622" y="236158"/>
                    <a:pt x="732121" y="243444"/>
                  </a:cubicBezTo>
                  <a:cubicBezTo>
                    <a:pt x="726703" y="248088"/>
                    <a:pt x="719642" y="250579"/>
                    <a:pt x="714308" y="255320"/>
                  </a:cubicBezTo>
                  <a:cubicBezTo>
                    <a:pt x="701756" y="266477"/>
                    <a:pt x="690557" y="279070"/>
                    <a:pt x="678682" y="290945"/>
                  </a:cubicBezTo>
                  <a:cubicBezTo>
                    <a:pt x="674723" y="294904"/>
                    <a:pt x="671607" y="299941"/>
                    <a:pt x="666807" y="302821"/>
                  </a:cubicBezTo>
                  <a:cubicBezTo>
                    <a:pt x="656911" y="308759"/>
                    <a:pt x="646229" y="313549"/>
                    <a:pt x="637119" y="320634"/>
                  </a:cubicBezTo>
                  <a:cubicBezTo>
                    <a:pt x="594855" y="353506"/>
                    <a:pt x="631865" y="338218"/>
                    <a:pt x="595555" y="350322"/>
                  </a:cubicBezTo>
                  <a:cubicBezTo>
                    <a:pt x="524194" y="421683"/>
                    <a:pt x="608249" y="340734"/>
                    <a:pt x="553991" y="385948"/>
                  </a:cubicBezTo>
                  <a:cubicBezTo>
                    <a:pt x="524339" y="410658"/>
                    <a:pt x="549670" y="399263"/>
                    <a:pt x="518365" y="409699"/>
                  </a:cubicBezTo>
                  <a:cubicBezTo>
                    <a:pt x="440788" y="467884"/>
                    <a:pt x="537548" y="395998"/>
                    <a:pt x="476802" y="439387"/>
                  </a:cubicBezTo>
                  <a:cubicBezTo>
                    <a:pt x="468749" y="445139"/>
                    <a:pt x="461643" y="452290"/>
                    <a:pt x="453051" y="457200"/>
                  </a:cubicBezTo>
                  <a:cubicBezTo>
                    <a:pt x="447617" y="460305"/>
                    <a:pt x="441176" y="461159"/>
                    <a:pt x="435238" y="463138"/>
                  </a:cubicBezTo>
                  <a:cubicBezTo>
                    <a:pt x="427321" y="469076"/>
                    <a:pt x="420139" y="476145"/>
                    <a:pt x="411488" y="480951"/>
                  </a:cubicBezTo>
                  <a:cubicBezTo>
                    <a:pt x="383618" y="496434"/>
                    <a:pt x="384946" y="489798"/>
                    <a:pt x="358049" y="498764"/>
                  </a:cubicBezTo>
                  <a:cubicBezTo>
                    <a:pt x="322841" y="510500"/>
                    <a:pt x="335652" y="508717"/>
                    <a:pt x="304610" y="522514"/>
                  </a:cubicBezTo>
                  <a:cubicBezTo>
                    <a:pt x="294870" y="526843"/>
                    <a:pt x="285343" y="532157"/>
                    <a:pt x="274921" y="534390"/>
                  </a:cubicBezTo>
                  <a:cubicBezTo>
                    <a:pt x="257396" y="538145"/>
                    <a:pt x="239295" y="538348"/>
                    <a:pt x="221482" y="540327"/>
                  </a:cubicBezTo>
                  <a:cubicBezTo>
                    <a:pt x="177257" y="562441"/>
                    <a:pt x="219077" y="544660"/>
                    <a:pt x="156168" y="558140"/>
                  </a:cubicBezTo>
                  <a:cubicBezTo>
                    <a:pt x="142079" y="561159"/>
                    <a:pt x="128459" y="566057"/>
                    <a:pt x="114604" y="570016"/>
                  </a:cubicBezTo>
                  <a:cubicBezTo>
                    <a:pt x="106687" y="575954"/>
                    <a:pt x="99505" y="583023"/>
                    <a:pt x="90854" y="587829"/>
                  </a:cubicBezTo>
                  <a:cubicBezTo>
                    <a:pt x="81537" y="593005"/>
                    <a:pt x="69692" y="593309"/>
                    <a:pt x="61165" y="599704"/>
                  </a:cubicBezTo>
                  <a:cubicBezTo>
                    <a:pt x="53248" y="605642"/>
                    <a:pt x="50350" y="616457"/>
                    <a:pt x="43352" y="623455"/>
                  </a:cubicBezTo>
                  <a:cubicBezTo>
                    <a:pt x="36355" y="630453"/>
                    <a:pt x="27519" y="635330"/>
                    <a:pt x="19602" y="641268"/>
                  </a:cubicBezTo>
                  <a:cubicBezTo>
                    <a:pt x="15643" y="649185"/>
                    <a:pt x="11213" y="656882"/>
                    <a:pt x="7726" y="665018"/>
                  </a:cubicBezTo>
                  <a:cubicBezTo>
                    <a:pt x="-6651" y="698564"/>
                    <a:pt x="2464" y="712665"/>
                    <a:pt x="7726" y="760021"/>
                  </a:cubicBezTo>
                  <a:cubicBezTo>
                    <a:pt x="10061" y="781035"/>
                    <a:pt x="13834" y="795902"/>
                    <a:pt x="25539" y="813460"/>
                  </a:cubicBezTo>
                  <a:cubicBezTo>
                    <a:pt x="28644" y="818118"/>
                    <a:pt x="32269" y="823130"/>
                    <a:pt x="37415" y="825335"/>
                  </a:cubicBezTo>
                  <a:cubicBezTo>
                    <a:pt x="46691" y="829310"/>
                    <a:pt x="57207" y="829294"/>
                    <a:pt x="67103" y="831273"/>
                  </a:cubicBezTo>
                  <a:cubicBezTo>
                    <a:pt x="80958" y="829294"/>
                    <a:pt x="96345" y="831970"/>
                    <a:pt x="108667" y="825335"/>
                  </a:cubicBezTo>
                  <a:cubicBezTo>
                    <a:pt x="123454" y="817373"/>
                    <a:pt x="130858" y="799786"/>
                    <a:pt x="144293" y="789709"/>
                  </a:cubicBezTo>
                  <a:cubicBezTo>
                    <a:pt x="152210" y="783771"/>
                    <a:pt x="161046" y="778893"/>
                    <a:pt x="168043" y="771896"/>
                  </a:cubicBezTo>
                  <a:cubicBezTo>
                    <a:pt x="173089" y="766850"/>
                    <a:pt x="175178" y="759417"/>
                    <a:pt x="179919" y="754083"/>
                  </a:cubicBezTo>
                  <a:cubicBezTo>
                    <a:pt x="191077" y="741531"/>
                    <a:pt x="203670" y="730332"/>
                    <a:pt x="215545" y="718457"/>
                  </a:cubicBezTo>
                  <a:cubicBezTo>
                    <a:pt x="283296" y="650706"/>
                    <a:pt x="197631" y="734132"/>
                    <a:pt x="263046" y="676894"/>
                  </a:cubicBezTo>
                  <a:cubicBezTo>
                    <a:pt x="271472" y="669521"/>
                    <a:pt x="276175" y="656684"/>
                    <a:pt x="286797" y="653143"/>
                  </a:cubicBezTo>
                  <a:cubicBezTo>
                    <a:pt x="302630" y="647865"/>
                    <a:pt x="313686" y="645112"/>
                    <a:pt x="328360" y="635330"/>
                  </a:cubicBezTo>
                  <a:cubicBezTo>
                    <a:pt x="333018" y="632225"/>
                    <a:pt x="335865" y="626952"/>
                    <a:pt x="340236" y="623455"/>
                  </a:cubicBezTo>
                  <a:cubicBezTo>
                    <a:pt x="387201" y="585883"/>
                    <a:pt x="323332" y="643881"/>
                    <a:pt x="381799" y="593766"/>
                  </a:cubicBezTo>
                  <a:cubicBezTo>
                    <a:pt x="402855" y="575718"/>
                    <a:pt x="397319" y="573022"/>
                    <a:pt x="423363" y="558140"/>
                  </a:cubicBezTo>
                  <a:cubicBezTo>
                    <a:pt x="428797" y="555035"/>
                    <a:pt x="435238" y="554182"/>
                    <a:pt x="441176" y="552203"/>
                  </a:cubicBezTo>
                  <a:cubicBezTo>
                    <a:pt x="466742" y="513853"/>
                    <a:pt x="434807" y="554469"/>
                    <a:pt x="482739" y="522514"/>
                  </a:cubicBezTo>
                  <a:cubicBezTo>
                    <a:pt x="492055" y="516304"/>
                    <a:pt x="498064" y="506137"/>
                    <a:pt x="506490" y="498764"/>
                  </a:cubicBezTo>
                  <a:cubicBezTo>
                    <a:pt x="513938" y="492247"/>
                    <a:pt x="522639" y="487286"/>
                    <a:pt x="530241" y="480951"/>
                  </a:cubicBezTo>
                  <a:cubicBezTo>
                    <a:pt x="564085" y="452747"/>
                    <a:pt x="515885" y="486562"/>
                    <a:pt x="559929" y="457200"/>
                  </a:cubicBezTo>
                  <a:cubicBezTo>
                    <a:pt x="578988" y="431788"/>
                    <a:pt x="591553" y="412702"/>
                    <a:pt x="619306" y="391886"/>
                  </a:cubicBezTo>
                  <a:cubicBezTo>
                    <a:pt x="627223" y="385948"/>
                    <a:pt x="635003" y="379825"/>
                    <a:pt x="643056" y="374073"/>
                  </a:cubicBezTo>
                  <a:cubicBezTo>
                    <a:pt x="648863" y="369925"/>
                    <a:pt x="655296" y="366655"/>
                    <a:pt x="660869" y="362197"/>
                  </a:cubicBezTo>
                  <a:cubicBezTo>
                    <a:pt x="700936" y="330143"/>
                    <a:pt x="626652" y="377978"/>
                    <a:pt x="702433" y="332509"/>
                  </a:cubicBezTo>
                  <a:cubicBezTo>
                    <a:pt x="736568" y="286995"/>
                    <a:pt x="703329" y="325824"/>
                    <a:pt x="738059" y="296883"/>
                  </a:cubicBezTo>
                  <a:cubicBezTo>
                    <a:pt x="744510" y="291507"/>
                    <a:pt x="748885" y="283728"/>
                    <a:pt x="755872" y="279070"/>
                  </a:cubicBezTo>
                  <a:cubicBezTo>
                    <a:pt x="761080" y="275598"/>
                    <a:pt x="767932" y="275597"/>
                    <a:pt x="773685" y="273132"/>
                  </a:cubicBezTo>
                  <a:cubicBezTo>
                    <a:pt x="825033" y="251126"/>
                    <a:pt x="773484" y="269240"/>
                    <a:pt x="815249" y="255320"/>
                  </a:cubicBezTo>
                  <a:cubicBezTo>
                    <a:pt x="831570" y="243079"/>
                    <a:pt x="849944" y="228025"/>
                    <a:pt x="868688" y="219694"/>
                  </a:cubicBezTo>
                  <a:cubicBezTo>
                    <a:pt x="876145" y="216380"/>
                    <a:pt x="884521" y="215735"/>
                    <a:pt x="892438" y="213756"/>
                  </a:cubicBezTo>
                  <a:cubicBezTo>
                    <a:pt x="902334" y="215735"/>
                    <a:pt x="913472" y="214502"/>
                    <a:pt x="922126" y="219694"/>
                  </a:cubicBezTo>
                  <a:cubicBezTo>
                    <a:pt x="937821" y="229111"/>
                    <a:pt x="953761" y="250646"/>
                    <a:pt x="963690" y="267195"/>
                  </a:cubicBezTo>
                  <a:cubicBezTo>
                    <a:pt x="965967" y="270990"/>
                    <a:pt x="967649" y="275112"/>
                    <a:pt x="969628" y="2790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6" name="Title 1"/>
          <p:cNvSpPr>
            <a:spLocks noGrp="1"/>
          </p:cNvSpPr>
          <p:nvPr>
            <p:ph type="title"/>
          </p:nvPr>
        </p:nvSpPr>
        <p:spPr>
          <a:xfrm>
            <a:off x="457200" y="274638"/>
            <a:ext cx="7467600" cy="1143000"/>
          </a:xfrm>
        </p:spPr>
        <p:txBody>
          <a:bodyPr>
            <a:normAutofit/>
          </a:bodyPr>
          <a:lstStyle/>
          <a:p>
            <a:r>
              <a:rPr lang="en-US" dirty="0" smtClean="0"/>
              <a:t>Partial Planarity, Algebraically</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366248" y="1633723"/>
                <a:ext cx="2356927" cy="369332"/>
              </a:xfrm>
              <a:prstGeom prst="rect">
                <a:avLst/>
              </a:prstGeom>
              <a:noFill/>
            </p:spPr>
            <p:txBody>
              <a:bodyPr wrap="none" rtlCol="0">
                <a:spAutoFit/>
              </a:bodyPr>
              <a:lstStyle/>
              <a:p>
                <a14:m>
                  <m:oMath xmlns:m="http://schemas.openxmlformats.org/officeDocument/2006/math">
                    <m:r>
                      <a:rPr lang="en-US" b="0" i="1" dirty="0" smtClean="0">
                        <a:solidFill>
                          <a:schemeClr val="tx1"/>
                        </a:solidFill>
                        <a:latin typeface="Cambria Math"/>
                      </a:rPr>
                      <m:t>(</m:t>
                    </m:r>
                    <m:r>
                      <a:rPr lang="en-US" b="0" i="1" dirty="0" smtClean="0">
                        <a:solidFill>
                          <a:schemeClr val="tx1"/>
                        </a:solidFill>
                        <a:latin typeface="Cambria Math"/>
                      </a:rPr>
                      <m:t>𝐺</m:t>
                    </m:r>
                    <m:r>
                      <a:rPr lang="en-US" b="0" i="1" dirty="0" smtClean="0">
                        <a:solidFill>
                          <a:srgbClr val="FF0000"/>
                        </a:solidFill>
                        <a:latin typeface="Cambria Math"/>
                      </a:rPr>
                      <m:t>,</m:t>
                    </m:r>
                    <m:r>
                      <a:rPr lang="en-US" b="0" i="1" dirty="0" smtClean="0">
                        <a:solidFill>
                          <a:srgbClr val="FF0000"/>
                        </a:solidFill>
                        <a:latin typeface="Cambria Math"/>
                      </a:rPr>
                      <m:t>𝑆</m:t>
                    </m:r>
                    <m:r>
                      <a:rPr lang="en-US" b="0" i="1" dirty="0" smtClean="0">
                        <a:solidFill>
                          <a:srgbClr val="FF0000"/>
                        </a:solidFill>
                        <a:latin typeface="Cambria Math"/>
                      </a:rPr>
                      <m:t>)</m:t>
                    </m:r>
                  </m:oMath>
                </a14:m>
                <a:r>
                  <a:rPr lang="en-US" dirty="0" smtClean="0">
                    <a:solidFill>
                      <a:srgbClr val="FF0000"/>
                    </a:solidFill>
                  </a:rPr>
                  <a:t> is partial </a:t>
                </a:r>
                <a:r>
                  <a:rPr lang="en-US" dirty="0" smtClean="0">
                    <a:solidFill>
                      <a:schemeClr val="tx1"/>
                    </a:solidFill>
                  </a:rPr>
                  <a:t>planar </a:t>
                </a:r>
              </a:p>
            </p:txBody>
          </p:sp>
        </mc:Choice>
        <mc:Fallback xmlns="">
          <p:sp>
            <p:nvSpPr>
              <p:cNvPr id="28" name="TextBox 27"/>
              <p:cNvSpPr txBox="1">
                <a:spLocks noRot="1" noChangeAspect="1" noMove="1" noResize="1" noEditPoints="1" noAdjustHandles="1" noChangeArrowheads="1" noChangeShapeType="1" noTextEdit="1"/>
              </p:cNvSpPr>
              <p:nvPr/>
            </p:nvSpPr>
            <p:spPr>
              <a:xfrm>
                <a:off x="366248" y="1633723"/>
                <a:ext cx="2356927" cy="369332"/>
              </a:xfrm>
              <a:prstGeom prst="rect">
                <a:avLst/>
              </a:prstGeom>
              <a:blipFill rotWithShape="1">
                <a:blip r:embed="rId4"/>
                <a:stretch>
                  <a:fillRect l="-51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38200" y="2666301"/>
                <a:ext cx="7091561" cy="1754326"/>
              </a:xfrm>
              <a:prstGeom prst="rect">
                <a:avLst/>
              </a:prstGeom>
              <a:noFill/>
            </p:spPr>
            <p:txBody>
              <a:bodyPr wrap="square" rtlCol="0">
                <a:spAutoFit/>
              </a:bodyPr>
              <a:lstStyle/>
              <a:p>
                <a:r>
                  <a:rPr lang="en-US" dirty="0" smtClean="0"/>
                  <a:t>given any drawing </a:t>
                </a:r>
                <a14:m>
                  <m:oMath xmlns:m="http://schemas.openxmlformats.org/officeDocument/2006/math">
                    <m:r>
                      <a:rPr lang="en-US" b="0" i="1" dirty="0" smtClean="0">
                        <a:latin typeface="Cambria Math"/>
                      </a:rPr>
                      <m:t>𝐷</m:t>
                    </m:r>
                  </m:oMath>
                </a14:m>
                <a:r>
                  <a:rPr lang="en-US" dirty="0" smtClean="0"/>
                  <a:t> of </a:t>
                </a:r>
                <a14:m>
                  <m:oMath xmlns:m="http://schemas.openxmlformats.org/officeDocument/2006/math">
                    <m:r>
                      <a:rPr lang="en-US" i="1" dirty="0" smtClean="0">
                        <a:latin typeface="Cambria Math"/>
                      </a:rPr>
                      <m:t>𝐺</m:t>
                    </m:r>
                  </m:oMath>
                </a14:m>
                <a:endParaRPr lang="en-US" dirty="0" smtClean="0"/>
              </a:p>
              <a:p>
                <a:r>
                  <a:rPr lang="en-US" dirty="0" smtClean="0"/>
                  <a:t>there are </a:t>
                </a:r>
                <a14:m>
                  <m:oMath xmlns:m="http://schemas.openxmlformats.org/officeDocument/2006/math">
                    <m:r>
                      <a:rPr lang="en-US" i="1" dirty="0" smtClean="0">
                        <a:latin typeface="Cambria Math"/>
                      </a:rPr>
                      <m:t>𝑥</m:t>
                    </m:r>
                    <m:r>
                      <a:rPr lang="en-US" i="1" dirty="0" smtClean="0">
                        <a:latin typeface="Cambria Math"/>
                      </a:rPr>
                      <m:t>(</m:t>
                    </m:r>
                    <m:r>
                      <a:rPr lang="en-US" i="1" dirty="0" err="1" smtClean="0">
                        <a:latin typeface="Cambria Math"/>
                      </a:rPr>
                      <m:t>𝑒</m:t>
                    </m:r>
                    <m:r>
                      <a:rPr lang="en-US" i="1" dirty="0" err="1" smtClean="0">
                        <a:latin typeface="Cambria Math"/>
                      </a:rPr>
                      <m:t>,</m:t>
                    </m:r>
                    <m:r>
                      <a:rPr lang="en-US" i="1" dirty="0" err="1" smtClean="0">
                        <a:latin typeface="Cambria Math"/>
                      </a:rPr>
                      <m:t>𝑣</m:t>
                    </m:r>
                    <m:r>
                      <a:rPr lang="en-US" i="1" dirty="0" smtClean="0">
                        <a:latin typeface="Cambria Math"/>
                      </a:rPr>
                      <m:t>)</m:t>
                    </m:r>
                  </m:oMath>
                </a14:m>
                <a:r>
                  <a:rPr lang="en-US" dirty="0" smtClean="0"/>
                  <a:t> in </a:t>
                </a:r>
                <a14:m>
                  <m:oMath xmlns:m="http://schemas.openxmlformats.org/officeDocument/2006/math">
                    <m:r>
                      <a:rPr lang="en-US" i="1" dirty="0" smtClean="0">
                        <a:latin typeface="Cambria Math"/>
                      </a:rPr>
                      <m:t>{0,1},  </m:t>
                    </m:r>
                    <m:r>
                      <a:rPr lang="en-US" i="1" dirty="0" smtClean="0">
                        <a:latin typeface="Cambria Math"/>
                      </a:rPr>
                      <m:t>𝑒</m:t>
                    </m:r>
                  </m:oMath>
                </a14:m>
                <a:r>
                  <a:rPr lang="en-US" dirty="0" smtClean="0"/>
                  <a:t> in </a:t>
                </a:r>
                <a14:m>
                  <m:oMath xmlns:m="http://schemas.openxmlformats.org/officeDocument/2006/math">
                    <m:r>
                      <a:rPr lang="en-US" i="1" dirty="0" smtClean="0">
                        <a:latin typeface="Cambria Math"/>
                      </a:rPr>
                      <m:t>𝐸</m:t>
                    </m:r>
                  </m:oMath>
                </a14:m>
                <a:r>
                  <a:rPr lang="en-US" dirty="0" smtClean="0"/>
                  <a:t>, </a:t>
                </a:r>
                <a14:m>
                  <m:oMath xmlns:m="http://schemas.openxmlformats.org/officeDocument/2006/math">
                    <m:r>
                      <a:rPr lang="en-US" i="1" dirty="0" smtClean="0">
                        <a:latin typeface="Cambria Math"/>
                      </a:rPr>
                      <m:t>𝑣</m:t>
                    </m:r>
                  </m:oMath>
                </a14:m>
                <a:r>
                  <a:rPr lang="en-US" dirty="0" smtClean="0"/>
                  <a:t> in </a:t>
                </a:r>
                <a14:m>
                  <m:oMath xmlns:m="http://schemas.openxmlformats.org/officeDocument/2006/math">
                    <m:r>
                      <a:rPr lang="en-US" i="1" dirty="0" smtClean="0">
                        <a:latin typeface="Cambria Math"/>
                      </a:rPr>
                      <m:t>𝑉</m:t>
                    </m:r>
                  </m:oMath>
                </a14:m>
                <a:r>
                  <a:rPr lang="en-US" dirty="0" smtClean="0"/>
                  <a:t>, so that</a:t>
                </a:r>
              </a:p>
              <a:p>
                <a:endParaRPr lang="en-US" i="1" dirty="0"/>
              </a:p>
              <a:p>
                <a:r>
                  <a:rPr lang="en-US" i="1" dirty="0"/>
                  <a:t> </a:t>
                </a:r>
                <a:r>
                  <a:rPr lang="en-US" i="1" dirty="0" smtClean="0"/>
                  <a:t>   </a:t>
                </a:r>
                <a:r>
                  <a:rPr lang="en-US" dirty="0" smtClean="0"/>
                  <a:t> </a:t>
                </a:r>
                <a14:m>
                  <m:oMath xmlns:m="http://schemas.openxmlformats.org/officeDocument/2006/math">
                    <m:r>
                      <a:rPr lang="en-US" sz="1600" i="1" dirty="0" smtClean="0">
                        <a:latin typeface="Cambria Math"/>
                      </a:rPr>
                      <m:t>𝑖</m:t>
                    </m:r>
                    <m:r>
                      <a:rPr lang="en-US" sz="1600" i="1" baseline="-25000" dirty="0" err="1" smtClean="0">
                        <a:latin typeface="Cambria Math"/>
                      </a:rPr>
                      <m:t>𝐷</m:t>
                    </m:r>
                    <m:d>
                      <m:dPr>
                        <m:ctrlPr>
                          <a:rPr lang="en-US" sz="1600" i="1" baseline="-25000" dirty="0" smtClean="0">
                            <a:latin typeface="Cambria Math"/>
                          </a:rPr>
                        </m:ctrlPr>
                      </m:dPr>
                      <m:e>
                        <m:r>
                          <a:rPr lang="en-US" sz="1600" i="1" dirty="0" err="1" smtClean="0">
                            <a:latin typeface="Cambria Math"/>
                          </a:rPr>
                          <m:t>𝑒</m:t>
                        </m:r>
                        <m:r>
                          <a:rPr lang="en-US" sz="1600" i="1" dirty="0" err="1" smtClean="0">
                            <a:latin typeface="Cambria Math"/>
                          </a:rPr>
                          <m:t>,</m:t>
                        </m:r>
                        <m:r>
                          <a:rPr lang="en-US" sz="1600" i="1" dirty="0" err="1" smtClean="0">
                            <a:latin typeface="Cambria Math"/>
                          </a:rPr>
                          <m:t>𝑓</m:t>
                        </m:r>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𝑒</m:t>
                        </m:r>
                        <m:r>
                          <a:rPr lang="en-US" sz="1600" i="1" dirty="0" err="1" smtClean="0">
                            <a:latin typeface="Cambria Math"/>
                          </a:rPr>
                          <m:t>,</m:t>
                        </m:r>
                        <m:r>
                          <a:rPr lang="en-US" sz="1600" i="1" dirty="0" err="1" smtClean="0">
                            <a:latin typeface="Cambria Math"/>
                          </a:rPr>
                          <m:t>𝑡</m:t>
                        </m:r>
                        <m:d>
                          <m:dPr>
                            <m:ctrlPr>
                              <a:rPr lang="en-US" sz="1600" i="1" dirty="0" smtClean="0">
                                <a:latin typeface="Cambria Math"/>
                              </a:rPr>
                            </m:ctrlPr>
                          </m:dPr>
                          <m:e>
                            <m:r>
                              <a:rPr lang="en-US" sz="1600" i="1" dirty="0" smtClean="0">
                                <a:latin typeface="Cambria Math"/>
                              </a:rPr>
                              <m:t>𝑓</m:t>
                            </m:r>
                          </m:e>
                        </m:d>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𝑒</m:t>
                        </m:r>
                        <m:r>
                          <a:rPr lang="en-US" sz="1600" i="1" dirty="0" err="1" smtClean="0">
                            <a:latin typeface="Cambria Math"/>
                          </a:rPr>
                          <m:t>,</m:t>
                        </m:r>
                        <m:r>
                          <a:rPr lang="en-US" sz="1600" i="1" dirty="0" err="1" smtClean="0">
                            <a:latin typeface="Cambria Math"/>
                          </a:rPr>
                          <m:t>h</m:t>
                        </m:r>
                        <m:d>
                          <m:dPr>
                            <m:ctrlPr>
                              <a:rPr lang="en-US" sz="1600" i="1" dirty="0" smtClean="0">
                                <a:latin typeface="Cambria Math"/>
                              </a:rPr>
                            </m:ctrlPr>
                          </m:dPr>
                          <m:e>
                            <m:r>
                              <a:rPr lang="en-US" sz="1600" i="1" dirty="0" smtClean="0">
                                <a:latin typeface="Cambria Math"/>
                              </a:rPr>
                              <m:t>𝑓</m:t>
                            </m:r>
                          </m:e>
                        </m:d>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𝑓</m:t>
                        </m:r>
                        <m:r>
                          <a:rPr lang="en-US" sz="1600" i="1" dirty="0" err="1" smtClean="0">
                            <a:latin typeface="Cambria Math"/>
                          </a:rPr>
                          <m:t>,</m:t>
                        </m:r>
                        <m:r>
                          <a:rPr lang="en-US" sz="1600" i="1" dirty="0" err="1" smtClean="0">
                            <a:latin typeface="Cambria Math"/>
                          </a:rPr>
                          <m:t>h</m:t>
                        </m:r>
                        <m:d>
                          <m:dPr>
                            <m:ctrlPr>
                              <a:rPr lang="en-US" sz="1600" i="1" dirty="0" smtClean="0">
                                <a:latin typeface="Cambria Math"/>
                              </a:rPr>
                            </m:ctrlPr>
                          </m:dPr>
                          <m:e>
                            <m:r>
                              <a:rPr lang="en-US" sz="1600" i="1" dirty="0" smtClean="0">
                                <a:latin typeface="Cambria Math"/>
                              </a:rPr>
                              <m:t>𝑒</m:t>
                            </m:r>
                          </m:e>
                        </m:d>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𝑓</m:t>
                        </m:r>
                        <m:r>
                          <a:rPr lang="en-US" sz="1600" i="1" dirty="0" err="1" smtClean="0">
                            <a:latin typeface="Cambria Math"/>
                          </a:rPr>
                          <m:t>,</m:t>
                        </m:r>
                        <m:r>
                          <a:rPr lang="en-US" sz="1600" i="1" dirty="0" err="1" smtClean="0">
                            <a:latin typeface="Cambria Math"/>
                          </a:rPr>
                          <m:t>𝑡</m:t>
                        </m:r>
                        <m:d>
                          <m:dPr>
                            <m:ctrlPr>
                              <a:rPr lang="en-US" sz="1600" i="1" dirty="0" smtClean="0">
                                <a:latin typeface="Cambria Math"/>
                              </a:rPr>
                            </m:ctrlPr>
                          </m:dPr>
                          <m:e>
                            <m:r>
                              <a:rPr lang="en-US" sz="1600" i="1" dirty="0" smtClean="0">
                                <a:latin typeface="Cambria Math"/>
                              </a:rPr>
                              <m:t>𝑒</m:t>
                            </m:r>
                          </m:e>
                        </m:d>
                      </m:e>
                    </m:d>
                    <m:r>
                      <a:rPr lang="en-US" sz="1600" b="0" i="1" dirty="0" smtClean="0">
                        <a:latin typeface="Cambria Math"/>
                      </a:rPr>
                      <m:t>≡</m:t>
                    </m:r>
                    <m:r>
                      <a:rPr lang="en-US" sz="1600" i="1" dirty="0" smtClean="0">
                        <a:latin typeface="Cambria Math"/>
                      </a:rPr>
                      <m:t> 0 (</m:t>
                    </m:r>
                    <m:r>
                      <a:rPr lang="en-US" sz="1600" b="0" i="1" dirty="0" smtClean="0">
                        <a:latin typeface="Cambria Math"/>
                      </a:rPr>
                      <m:t>𝑚𝑜𝑑</m:t>
                    </m:r>
                    <m:r>
                      <a:rPr lang="en-US" sz="1600" b="0" i="1" dirty="0" smtClean="0">
                        <a:latin typeface="Cambria Math"/>
                      </a:rPr>
                      <m:t> 2)</m:t>
                    </m:r>
                  </m:oMath>
                </a14:m>
                <a:endParaRPr lang="en-US" sz="1600" dirty="0" smtClean="0"/>
              </a:p>
              <a:p>
                <a:endParaRPr lang="en-US" dirty="0"/>
              </a:p>
              <a:p>
                <a:r>
                  <a:rPr lang="en-US" dirty="0" smtClean="0"/>
                  <a:t>for all pairs </a:t>
                </a:r>
                <a14:m>
                  <m:oMath xmlns:m="http://schemas.openxmlformats.org/officeDocument/2006/math">
                    <m:r>
                      <a:rPr lang="en-US" i="1" dirty="0" smtClean="0">
                        <a:latin typeface="Cambria Math"/>
                      </a:rPr>
                      <m:t>(</m:t>
                    </m:r>
                    <m:r>
                      <a:rPr lang="en-US" i="1" dirty="0" err="1" smtClean="0">
                        <a:latin typeface="Cambria Math"/>
                      </a:rPr>
                      <m:t>𝑒</m:t>
                    </m:r>
                    <m:r>
                      <a:rPr lang="en-US" i="1" dirty="0" err="1" smtClean="0">
                        <a:latin typeface="Cambria Math"/>
                      </a:rPr>
                      <m:t>,</m:t>
                    </m:r>
                    <m:r>
                      <a:rPr lang="en-US" i="1" dirty="0" err="1" smtClean="0">
                        <a:latin typeface="Cambria Math"/>
                      </a:rPr>
                      <m:t>𝑓</m:t>
                    </m:r>
                    <m:r>
                      <a:rPr lang="en-US" i="1" dirty="0" smtClean="0">
                        <a:latin typeface="Cambria Math"/>
                      </a:rPr>
                      <m:t>) </m:t>
                    </m:r>
                  </m:oMath>
                </a14:m>
                <a:r>
                  <a:rPr lang="en-US" dirty="0" smtClean="0"/>
                  <a:t>of independent edges </a:t>
                </a:r>
                <a:r>
                  <a:rPr lang="en-US" dirty="0" smtClean="0">
                    <a:solidFill>
                      <a:srgbClr val="FF0000"/>
                    </a:solidFill>
                  </a:rPr>
                  <a:t>with </a:t>
                </a:r>
                <a14:m>
                  <m:oMath xmlns:m="http://schemas.openxmlformats.org/officeDocument/2006/math">
                    <m:r>
                      <a:rPr lang="en-US" b="0" i="1" smtClean="0">
                        <a:solidFill>
                          <a:srgbClr val="FF0000"/>
                        </a:solidFill>
                        <a:latin typeface="Cambria Math"/>
                      </a:rPr>
                      <m:t>𝑆</m:t>
                    </m:r>
                    <m:r>
                      <a:rPr lang="en-US" b="0" i="1" smtClean="0">
                        <a:solidFill>
                          <a:srgbClr val="FF0000"/>
                        </a:solidFill>
                        <a:latin typeface="Cambria Math"/>
                      </a:rPr>
                      <m:t>∩</m:t>
                    </m:r>
                    <m:d>
                      <m:dPr>
                        <m:begChr m:val="{"/>
                        <m:endChr m:val="}"/>
                        <m:ctrlPr>
                          <a:rPr lang="en-US" b="0" i="1" smtClean="0">
                            <a:solidFill>
                              <a:srgbClr val="FF0000"/>
                            </a:solidFill>
                            <a:latin typeface="Cambria Math"/>
                          </a:rPr>
                        </m:ctrlPr>
                      </m:dPr>
                      <m:e>
                        <m:r>
                          <a:rPr lang="en-US" b="0" i="1" smtClean="0">
                            <a:solidFill>
                              <a:srgbClr val="FF0000"/>
                            </a:solidFill>
                            <a:latin typeface="Cambria Math"/>
                          </a:rPr>
                          <m:t>𝑒</m:t>
                        </m:r>
                        <m:r>
                          <a:rPr lang="en-US" b="0" i="1" smtClean="0">
                            <a:solidFill>
                              <a:srgbClr val="FF0000"/>
                            </a:solidFill>
                            <a:latin typeface="Cambria Math"/>
                          </a:rPr>
                          <m:t>, </m:t>
                        </m:r>
                        <m:r>
                          <a:rPr lang="en-US" b="0" i="1" smtClean="0">
                            <a:solidFill>
                              <a:srgbClr val="FF0000"/>
                            </a:solidFill>
                            <a:latin typeface="Cambria Math"/>
                          </a:rPr>
                          <m:t>𝑓</m:t>
                        </m:r>
                      </m:e>
                    </m:d>
                    <m:r>
                      <a:rPr lang="en-US" b="0" i="1" smtClean="0">
                        <a:solidFill>
                          <a:srgbClr val="FF0000"/>
                        </a:solidFill>
                        <a:latin typeface="Cambria Math"/>
                      </a:rPr>
                      <m:t>≠∅</m:t>
                    </m:r>
                  </m:oMath>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838200" y="2666301"/>
                <a:ext cx="7091561" cy="1754326"/>
              </a:xfrm>
              <a:prstGeom prst="rect">
                <a:avLst/>
              </a:prstGeom>
              <a:blipFill rotWithShape="1">
                <a:blip r:embed="rId5"/>
                <a:stretch>
                  <a:fillRect l="-774" t="-1736" b="-4514"/>
                </a:stretch>
              </a:blipFill>
            </p:spPr>
            <p:txBody>
              <a:bodyPr/>
              <a:lstStyle/>
              <a:p>
                <a:r>
                  <a:rPr lang="en-US">
                    <a:noFill/>
                  </a:rPr>
                  <a:t> </a:t>
                </a:r>
              </a:p>
            </p:txBody>
          </p:sp>
        </mc:Fallback>
      </mc:AlternateContent>
      <p:sp>
        <p:nvSpPr>
          <p:cNvPr id="32" name="Rectangle 31"/>
          <p:cNvSpPr/>
          <p:nvPr/>
        </p:nvSpPr>
        <p:spPr>
          <a:xfrm>
            <a:off x="246868" y="2653801"/>
            <a:ext cx="415498" cy="369332"/>
          </a:xfrm>
          <a:prstGeom prst="rect">
            <a:avLst/>
          </a:prstGeom>
        </p:spPr>
        <p:txBody>
          <a:bodyPr wrap="none">
            <a:spAutoFit/>
          </a:bodyPr>
          <a:lstStyle/>
          <a:p>
            <a:r>
              <a:rPr lang="en-US" dirty="0"/>
              <a:t>↔</a:t>
            </a:r>
          </a:p>
        </p:txBody>
      </p:sp>
      <mc:AlternateContent xmlns:mc="http://schemas.openxmlformats.org/markup-compatibility/2006" xmlns:a14="http://schemas.microsoft.com/office/drawing/2010/main">
        <mc:Choice Requires="a14">
          <p:sp>
            <p:nvSpPr>
              <p:cNvPr id="33" name="TextBox 32"/>
              <p:cNvSpPr txBox="1"/>
              <p:nvPr/>
            </p:nvSpPr>
            <p:spPr>
              <a:xfrm>
                <a:off x="1524000" y="6004560"/>
                <a:ext cx="4233275" cy="369332"/>
              </a:xfrm>
              <a:prstGeom prst="rect">
                <a:avLst/>
              </a:prstGeom>
              <a:noFill/>
            </p:spPr>
            <p:txBody>
              <a:bodyPr wrap="none" rtlCol="0">
                <a:spAutoFit/>
              </a:bodyPr>
              <a:lstStyle/>
              <a:p>
                <a:r>
                  <a:rPr lang="en-US" dirty="0" smtClean="0"/>
                  <a:t>Polynomial time planarity algorithm, </a:t>
                </a:r>
                <a14:m>
                  <m:oMath xmlns:m="http://schemas.openxmlformats.org/officeDocument/2006/math">
                    <m:r>
                      <a:rPr lang="en-US" i="1" dirty="0" smtClean="0">
                        <a:latin typeface="Cambria Math"/>
                      </a:rPr>
                      <m:t>𝑂</m:t>
                    </m:r>
                    <m:r>
                      <a:rPr lang="en-US" i="1" dirty="0" smtClean="0">
                        <a:latin typeface="Cambria Math"/>
                      </a:rPr>
                      <m:t>(</m:t>
                    </m:r>
                    <m:r>
                      <a:rPr lang="en-US" i="1" dirty="0" smtClean="0">
                        <a:latin typeface="Cambria Math"/>
                      </a:rPr>
                      <m:t>𝑛</m:t>
                    </m:r>
                    <m:r>
                      <a:rPr lang="en-US" i="1" baseline="30000" dirty="0" smtClean="0">
                        <a:latin typeface="Cambria Math"/>
                      </a:rPr>
                      <m:t>6</m:t>
                    </m:r>
                    <m:r>
                      <a:rPr lang="en-US" i="1" dirty="0" smtClean="0">
                        <a:latin typeface="Cambria Math"/>
                      </a:rPr>
                      <m:t>)</m:t>
                    </m:r>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24000" y="6004560"/>
                <a:ext cx="4233275" cy="369332"/>
              </a:xfrm>
              <a:prstGeom prst="rect">
                <a:avLst/>
              </a:prstGeom>
              <a:blipFill rotWithShape="1">
                <a:blip r:embed="rId6"/>
                <a:stretch>
                  <a:fillRect l="-1153" t="-8197" b="-24590"/>
                </a:stretch>
              </a:blipFill>
            </p:spPr>
            <p:txBody>
              <a:bodyPr/>
              <a:lstStyle/>
              <a:p>
                <a:r>
                  <a:rPr lang="en-US">
                    <a:noFill/>
                  </a:rPr>
                  <a:t> </a:t>
                </a:r>
              </a:p>
            </p:txBody>
          </p:sp>
        </mc:Fallback>
      </mc:AlternateContent>
      <p:sp>
        <p:nvSpPr>
          <p:cNvPr id="34" name="TextBox 33"/>
          <p:cNvSpPr txBox="1"/>
          <p:nvPr/>
        </p:nvSpPr>
        <p:spPr>
          <a:xfrm>
            <a:off x="7409135" y="2017356"/>
            <a:ext cx="300082" cy="369332"/>
          </a:xfrm>
          <a:prstGeom prst="rect">
            <a:avLst/>
          </a:prstGeom>
          <a:noFill/>
        </p:spPr>
        <p:txBody>
          <a:bodyPr wrap="none" rtlCol="0">
            <a:spAutoFit/>
          </a:bodyPr>
          <a:lstStyle/>
          <a:p>
            <a:r>
              <a:rPr lang="en-US" dirty="0" smtClean="0"/>
              <a:t>e</a:t>
            </a:r>
            <a:endParaRPr lang="en-US" dirty="0"/>
          </a:p>
        </p:txBody>
      </p:sp>
      <p:sp>
        <p:nvSpPr>
          <p:cNvPr id="35" name="TextBox 34"/>
          <p:cNvSpPr txBox="1"/>
          <p:nvPr/>
        </p:nvSpPr>
        <p:spPr>
          <a:xfrm>
            <a:off x="6988441" y="2612577"/>
            <a:ext cx="595035" cy="369332"/>
          </a:xfrm>
          <a:prstGeom prst="rect">
            <a:avLst/>
          </a:prstGeom>
          <a:noFill/>
        </p:spPr>
        <p:txBody>
          <a:bodyPr wrap="none" rtlCol="0">
            <a:spAutoFit/>
          </a:bodyPr>
          <a:lstStyle/>
          <a:p>
            <a:r>
              <a:rPr lang="en-US" dirty="0" smtClean="0"/>
              <a:t>h(e)</a:t>
            </a:r>
            <a:endParaRPr lang="en-US" dirty="0"/>
          </a:p>
        </p:txBody>
      </p:sp>
      <p:sp>
        <p:nvSpPr>
          <p:cNvPr id="36" name="TextBox 35"/>
          <p:cNvSpPr txBox="1"/>
          <p:nvPr/>
        </p:nvSpPr>
        <p:spPr>
          <a:xfrm>
            <a:off x="7816079" y="1449057"/>
            <a:ext cx="543739" cy="369332"/>
          </a:xfrm>
          <a:prstGeom prst="rect">
            <a:avLst/>
          </a:prstGeom>
          <a:noFill/>
        </p:spPr>
        <p:txBody>
          <a:bodyPr wrap="none" rtlCol="0">
            <a:spAutoFit/>
          </a:bodyPr>
          <a:lstStyle/>
          <a:p>
            <a:r>
              <a:rPr lang="en-US" dirty="0" smtClean="0"/>
              <a:t>t(e)</a:t>
            </a:r>
            <a:endParaRPr lang="en-US" dirty="0"/>
          </a:p>
        </p:txBody>
      </p:sp>
    </p:spTree>
    <p:extLst>
      <p:ext uri="{BB962C8B-B14F-4D97-AF65-F5344CB8AC3E}">
        <p14:creationId xmlns:p14="http://schemas.microsoft.com/office/powerpoint/2010/main" val="343596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Missing Ingredient</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34" t="48711" r="16130" b="40816"/>
          <a:stretch/>
        </p:blipFill>
        <p:spPr bwMode="auto">
          <a:xfrm>
            <a:off x="940986" y="4648200"/>
            <a:ext cx="726202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6096000"/>
            <a:ext cx="7942431" cy="369332"/>
          </a:xfrm>
          <a:prstGeom prst="rect">
            <a:avLst/>
          </a:prstGeom>
          <a:noFill/>
        </p:spPr>
        <p:txBody>
          <a:bodyPr wrap="none" rtlCol="0">
            <a:spAutoFit/>
          </a:bodyPr>
          <a:lstStyle/>
          <a:p>
            <a:r>
              <a:rPr lang="en-US" dirty="0" smtClean="0"/>
              <a:t>From </a:t>
            </a:r>
            <a:r>
              <a:rPr lang="en-US" i="1" dirty="0" smtClean="0"/>
              <a:t>Removing Independently Even Crossings </a:t>
            </a:r>
            <a:r>
              <a:rPr lang="en-US" dirty="0" smtClean="0"/>
              <a:t>(Pelsmajer, Schaefer, </a:t>
            </a:r>
            <a:r>
              <a:rPr lang="en-US" dirty="0" err="1" smtClean="0"/>
              <a:t>Štefankovič</a:t>
            </a:r>
            <a:r>
              <a:rPr lang="en-US" dirty="0" smtClean="0"/>
              <a:t>, 09)</a:t>
            </a:r>
            <a:endParaRPr lang="en-US" dirty="0"/>
          </a:p>
        </p:txBody>
      </p:sp>
      <p:grpSp>
        <p:nvGrpSpPr>
          <p:cNvPr id="3073" name="Group 3072"/>
          <p:cNvGrpSpPr/>
          <p:nvPr/>
        </p:nvGrpSpPr>
        <p:grpSpPr>
          <a:xfrm>
            <a:off x="797781" y="1951675"/>
            <a:ext cx="4495800" cy="1887850"/>
            <a:chOff x="2324100" y="1943100"/>
            <a:chExt cx="4495800" cy="1887850"/>
          </a:xfrm>
        </p:grpSpPr>
        <p:cxnSp>
          <p:nvCxnSpPr>
            <p:cNvPr id="6" name="Straight Connector 5"/>
            <p:cNvCxnSpPr/>
            <p:nvPr/>
          </p:nvCxnSpPr>
          <p:spPr>
            <a:xfrm>
              <a:off x="3640372" y="2057400"/>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38400" y="3048000"/>
              <a:ext cx="4267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40372" y="3733800"/>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697772" y="2057400"/>
              <a:ext cx="1007828" cy="990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40372" y="2057400"/>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38400" y="2057400"/>
              <a:ext cx="1201972" cy="990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40372" y="2057400"/>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438400" y="3048000"/>
              <a:ext cx="1214562" cy="6470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10362" y="3048000"/>
              <a:ext cx="995238" cy="664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526072" y="19431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83472" y="19431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91300" y="291158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24100" y="291158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526072" y="358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83472" y="36023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8" name="Freeform 3077"/>
          <p:cNvSpPr/>
          <p:nvPr/>
        </p:nvSpPr>
        <p:spPr>
          <a:xfrm>
            <a:off x="2576554" y="1869180"/>
            <a:ext cx="1844703" cy="779228"/>
          </a:xfrm>
          <a:custGeom>
            <a:avLst/>
            <a:gdLst>
              <a:gd name="connsiteX0" fmla="*/ 0 w 1844703"/>
              <a:gd name="connsiteY0" fmla="*/ 556592 h 779228"/>
              <a:gd name="connsiteX1" fmla="*/ 47708 w 1844703"/>
              <a:gd name="connsiteY1" fmla="*/ 580445 h 779228"/>
              <a:gd name="connsiteX2" fmla="*/ 206734 w 1844703"/>
              <a:gd name="connsiteY2" fmla="*/ 580445 h 779228"/>
              <a:gd name="connsiteX3" fmla="*/ 238539 w 1844703"/>
              <a:gd name="connsiteY3" fmla="*/ 572494 h 779228"/>
              <a:gd name="connsiteX4" fmla="*/ 278296 w 1844703"/>
              <a:gd name="connsiteY4" fmla="*/ 564543 h 779228"/>
              <a:gd name="connsiteX5" fmla="*/ 310101 w 1844703"/>
              <a:gd name="connsiteY5" fmla="*/ 548640 h 779228"/>
              <a:gd name="connsiteX6" fmla="*/ 349857 w 1844703"/>
              <a:gd name="connsiteY6" fmla="*/ 532738 h 779228"/>
              <a:gd name="connsiteX7" fmla="*/ 381663 w 1844703"/>
              <a:gd name="connsiteY7" fmla="*/ 516835 h 779228"/>
              <a:gd name="connsiteX8" fmla="*/ 421419 w 1844703"/>
              <a:gd name="connsiteY8" fmla="*/ 508884 h 779228"/>
              <a:gd name="connsiteX9" fmla="*/ 500932 w 1844703"/>
              <a:gd name="connsiteY9" fmla="*/ 461176 h 779228"/>
              <a:gd name="connsiteX10" fmla="*/ 524786 w 1844703"/>
              <a:gd name="connsiteY10" fmla="*/ 445273 h 779228"/>
              <a:gd name="connsiteX11" fmla="*/ 564543 w 1844703"/>
              <a:gd name="connsiteY11" fmla="*/ 421419 h 779228"/>
              <a:gd name="connsiteX12" fmla="*/ 596348 w 1844703"/>
              <a:gd name="connsiteY12" fmla="*/ 413468 h 779228"/>
              <a:gd name="connsiteX13" fmla="*/ 652007 w 1844703"/>
              <a:gd name="connsiteY13" fmla="*/ 389614 h 779228"/>
              <a:gd name="connsiteX14" fmla="*/ 683812 w 1844703"/>
              <a:gd name="connsiteY14" fmla="*/ 365760 h 779228"/>
              <a:gd name="connsiteX15" fmla="*/ 707666 w 1844703"/>
              <a:gd name="connsiteY15" fmla="*/ 357809 h 779228"/>
              <a:gd name="connsiteX16" fmla="*/ 779228 w 1844703"/>
              <a:gd name="connsiteY16" fmla="*/ 318052 h 779228"/>
              <a:gd name="connsiteX17" fmla="*/ 811033 w 1844703"/>
              <a:gd name="connsiteY17" fmla="*/ 302150 h 779228"/>
              <a:gd name="connsiteX18" fmla="*/ 850790 w 1844703"/>
              <a:gd name="connsiteY18" fmla="*/ 286247 h 779228"/>
              <a:gd name="connsiteX19" fmla="*/ 882595 w 1844703"/>
              <a:gd name="connsiteY19" fmla="*/ 262393 h 779228"/>
              <a:gd name="connsiteX20" fmla="*/ 906449 w 1844703"/>
              <a:gd name="connsiteY20" fmla="*/ 254442 h 779228"/>
              <a:gd name="connsiteX21" fmla="*/ 938254 w 1844703"/>
              <a:gd name="connsiteY21" fmla="*/ 238539 h 779228"/>
              <a:gd name="connsiteX22" fmla="*/ 978010 w 1844703"/>
              <a:gd name="connsiteY22" fmla="*/ 222637 h 779228"/>
              <a:gd name="connsiteX23" fmla="*/ 1009816 w 1844703"/>
              <a:gd name="connsiteY23" fmla="*/ 206734 h 779228"/>
              <a:gd name="connsiteX24" fmla="*/ 1049572 w 1844703"/>
              <a:gd name="connsiteY24" fmla="*/ 190832 h 779228"/>
              <a:gd name="connsiteX25" fmla="*/ 1081377 w 1844703"/>
              <a:gd name="connsiteY25" fmla="*/ 166978 h 779228"/>
              <a:gd name="connsiteX26" fmla="*/ 1137037 w 1844703"/>
              <a:gd name="connsiteY26" fmla="*/ 151075 h 779228"/>
              <a:gd name="connsiteX27" fmla="*/ 1176793 w 1844703"/>
              <a:gd name="connsiteY27" fmla="*/ 135172 h 779228"/>
              <a:gd name="connsiteX28" fmla="*/ 1208598 w 1844703"/>
              <a:gd name="connsiteY28" fmla="*/ 119270 h 779228"/>
              <a:gd name="connsiteX29" fmla="*/ 1280160 w 1844703"/>
              <a:gd name="connsiteY29" fmla="*/ 87465 h 779228"/>
              <a:gd name="connsiteX30" fmla="*/ 1319917 w 1844703"/>
              <a:gd name="connsiteY30" fmla="*/ 63611 h 779228"/>
              <a:gd name="connsiteX31" fmla="*/ 1375576 w 1844703"/>
              <a:gd name="connsiteY31" fmla="*/ 47708 h 779228"/>
              <a:gd name="connsiteX32" fmla="*/ 1431235 w 1844703"/>
              <a:gd name="connsiteY32" fmla="*/ 31805 h 779228"/>
              <a:gd name="connsiteX33" fmla="*/ 1486894 w 1844703"/>
              <a:gd name="connsiteY33" fmla="*/ 23854 h 779228"/>
              <a:gd name="connsiteX34" fmla="*/ 1558456 w 1844703"/>
              <a:gd name="connsiteY34" fmla="*/ 7952 h 779228"/>
              <a:gd name="connsiteX35" fmla="*/ 1630017 w 1844703"/>
              <a:gd name="connsiteY35" fmla="*/ 0 h 779228"/>
              <a:gd name="connsiteX36" fmla="*/ 1717482 w 1844703"/>
              <a:gd name="connsiteY36" fmla="*/ 7952 h 779228"/>
              <a:gd name="connsiteX37" fmla="*/ 1749287 w 1844703"/>
              <a:gd name="connsiteY37" fmla="*/ 31805 h 779228"/>
              <a:gd name="connsiteX38" fmla="*/ 1804946 w 1844703"/>
              <a:gd name="connsiteY38" fmla="*/ 63611 h 779228"/>
              <a:gd name="connsiteX39" fmla="*/ 1836751 w 1844703"/>
              <a:gd name="connsiteY39" fmla="*/ 119270 h 779228"/>
              <a:gd name="connsiteX40" fmla="*/ 1844703 w 1844703"/>
              <a:gd name="connsiteY40" fmla="*/ 174929 h 779228"/>
              <a:gd name="connsiteX41" fmla="*/ 1828800 w 1844703"/>
              <a:gd name="connsiteY41" fmla="*/ 278296 h 779228"/>
              <a:gd name="connsiteX42" fmla="*/ 1812897 w 1844703"/>
              <a:gd name="connsiteY42" fmla="*/ 333955 h 779228"/>
              <a:gd name="connsiteX43" fmla="*/ 1757238 w 1844703"/>
              <a:gd name="connsiteY43" fmla="*/ 389614 h 779228"/>
              <a:gd name="connsiteX44" fmla="*/ 1701579 w 1844703"/>
              <a:gd name="connsiteY44" fmla="*/ 437322 h 779228"/>
              <a:gd name="connsiteX45" fmla="*/ 1661823 w 1844703"/>
              <a:gd name="connsiteY45" fmla="*/ 445273 h 779228"/>
              <a:gd name="connsiteX46" fmla="*/ 1590261 w 1844703"/>
              <a:gd name="connsiteY46" fmla="*/ 461176 h 779228"/>
              <a:gd name="connsiteX47" fmla="*/ 1415332 w 1844703"/>
              <a:gd name="connsiteY47" fmla="*/ 445273 h 779228"/>
              <a:gd name="connsiteX48" fmla="*/ 1327868 w 1844703"/>
              <a:gd name="connsiteY48" fmla="*/ 437322 h 779228"/>
              <a:gd name="connsiteX49" fmla="*/ 1224501 w 1844703"/>
              <a:gd name="connsiteY49" fmla="*/ 421419 h 779228"/>
              <a:gd name="connsiteX50" fmla="*/ 978010 w 1844703"/>
              <a:gd name="connsiteY50" fmla="*/ 429371 h 779228"/>
              <a:gd name="connsiteX51" fmla="*/ 938254 w 1844703"/>
              <a:gd name="connsiteY51" fmla="*/ 445273 h 779228"/>
              <a:gd name="connsiteX52" fmla="*/ 850790 w 1844703"/>
              <a:gd name="connsiteY52" fmla="*/ 453225 h 779228"/>
              <a:gd name="connsiteX53" fmla="*/ 826936 w 1844703"/>
              <a:gd name="connsiteY53" fmla="*/ 461176 h 779228"/>
              <a:gd name="connsiteX54" fmla="*/ 795130 w 1844703"/>
              <a:gd name="connsiteY54" fmla="*/ 469127 h 779228"/>
              <a:gd name="connsiteX55" fmla="*/ 771277 w 1844703"/>
              <a:gd name="connsiteY55" fmla="*/ 485030 h 779228"/>
              <a:gd name="connsiteX56" fmla="*/ 707666 w 1844703"/>
              <a:gd name="connsiteY56" fmla="*/ 500932 h 779228"/>
              <a:gd name="connsiteX57" fmla="*/ 683812 w 1844703"/>
              <a:gd name="connsiteY57" fmla="*/ 508884 h 779228"/>
              <a:gd name="connsiteX58" fmla="*/ 652007 w 1844703"/>
              <a:gd name="connsiteY58" fmla="*/ 516835 h 779228"/>
              <a:gd name="connsiteX59" fmla="*/ 612250 w 1844703"/>
              <a:gd name="connsiteY59" fmla="*/ 532738 h 779228"/>
              <a:gd name="connsiteX60" fmla="*/ 580445 w 1844703"/>
              <a:gd name="connsiteY60" fmla="*/ 540689 h 779228"/>
              <a:gd name="connsiteX61" fmla="*/ 540689 w 1844703"/>
              <a:gd name="connsiteY61" fmla="*/ 556592 h 779228"/>
              <a:gd name="connsiteX62" fmla="*/ 469127 w 1844703"/>
              <a:gd name="connsiteY62" fmla="*/ 572494 h 779228"/>
              <a:gd name="connsiteX63" fmla="*/ 437322 w 1844703"/>
              <a:gd name="connsiteY63" fmla="*/ 588397 h 779228"/>
              <a:gd name="connsiteX64" fmla="*/ 397565 w 1844703"/>
              <a:gd name="connsiteY64" fmla="*/ 612251 h 779228"/>
              <a:gd name="connsiteX65" fmla="*/ 365760 w 1844703"/>
              <a:gd name="connsiteY65" fmla="*/ 620202 h 779228"/>
              <a:gd name="connsiteX66" fmla="*/ 294198 w 1844703"/>
              <a:gd name="connsiteY66" fmla="*/ 644056 h 779228"/>
              <a:gd name="connsiteX67" fmla="*/ 238539 w 1844703"/>
              <a:gd name="connsiteY67" fmla="*/ 691764 h 779228"/>
              <a:gd name="connsiteX68" fmla="*/ 222637 w 1844703"/>
              <a:gd name="connsiteY68" fmla="*/ 723569 h 779228"/>
              <a:gd name="connsiteX69" fmla="*/ 238539 w 1844703"/>
              <a:gd name="connsiteY69" fmla="*/ 763325 h 779228"/>
              <a:gd name="connsiteX70" fmla="*/ 262393 w 1844703"/>
              <a:gd name="connsiteY70" fmla="*/ 771277 h 779228"/>
              <a:gd name="connsiteX71" fmla="*/ 278296 w 1844703"/>
              <a:gd name="connsiteY71" fmla="*/ 779228 h 77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44703" h="779228">
                <a:moveTo>
                  <a:pt x="0" y="556592"/>
                </a:moveTo>
                <a:cubicBezTo>
                  <a:pt x="15903" y="564543"/>
                  <a:pt x="31200" y="573842"/>
                  <a:pt x="47708" y="580445"/>
                </a:cubicBezTo>
                <a:cubicBezTo>
                  <a:pt x="97054" y="600183"/>
                  <a:pt x="160677" y="583324"/>
                  <a:pt x="206734" y="580445"/>
                </a:cubicBezTo>
                <a:cubicBezTo>
                  <a:pt x="217336" y="577795"/>
                  <a:pt x="227871" y="574865"/>
                  <a:pt x="238539" y="572494"/>
                </a:cubicBezTo>
                <a:cubicBezTo>
                  <a:pt x="251732" y="569562"/>
                  <a:pt x="265475" y="568817"/>
                  <a:pt x="278296" y="564543"/>
                </a:cubicBezTo>
                <a:cubicBezTo>
                  <a:pt x="289541" y="560795"/>
                  <a:pt x="299270" y="553454"/>
                  <a:pt x="310101" y="548640"/>
                </a:cubicBezTo>
                <a:cubicBezTo>
                  <a:pt x="323144" y="542843"/>
                  <a:pt x="336814" y="538535"/>
                  <a:pt x="349857" y="532738"/>
                </a:cubicBezTo>
                <a:cubicBezTo>
                  <a:pt x="360689" y="527924"/>
                  <a:pt x="370418" y="520583"/>
                  <a:pt x="381663" y="516835"/>
                </a:cubicBezTo>
                <a:cubicBezTo>
                  <a:pt x="394484" y="512561"/>
                  <a:pt x="408167" y="511534"/>
                  <a:pt x="421419" y="508884"/>
                </a:cubicBezTo>
                <a:cubicBezTo>
                  <a:pt x="476156" y="454145"/>
                  <a:pt x="426613" y="494206"/>
                  <a:pt x="500932" y="461176"/>
                </a:cubicBezTo>
                <a:cubicBezTo>
                  <a:pt x="509665" y="457295"/>
                  <a:pt x="516682" y="450338"/>
                  <a:pt x="524786" y="445273"/>
                </a:cubicBezTo>
                <a:cubicBezTo>
                  <a:pt x="537892" y="437082"/>
                  <a:pt x="550420" y="427696"/>
                  <a:pt x="564543" y="421419"/>
                </a:cubicBezTo>
                <a:cubicBezTo>
                  <a:pt x="574529" y="416981"/>
                  <a:pt x="585746" y="416118"/>
                  <a:pt x="596348" y="413468"/>
                </a:cubicBezTo>
                <a:cubicBezTo>
                  <a:pt x="683173" y="355584"/>
                  <a:pt x="549320" y="440957"/>
                  <a:pt x="652007" y="389614"/>
                </a:cubicBezTo>
                <a:cubicBezTo>
                  <a:pt x="663860" y="383687"/>
                  <a:pt x="672306" y="372335"/>
                  <a:pt x="683812" y="365760"/>
                </a:cubicBezTo>
                <a:cubicBezTo>
                  <a:pt x="691089" y="361602"/>
                  <a:pt x="699962" y="361111"/>
                  <a:pt x="707666" y="357809"/>
                </a:cubicBezTo>
                <a:cubicBezTo>
                  <a:pt x="741024" y="343513"/>
                  <a:pt x="745305" y="336898"/>
                  <a:pt x="779228" y="318052"/>
                </a:cubicBezTo>
                <a:cubicBezTo>
                  <a:pt x="789589" y="312296"/>
                  <a:pt x="800202" y="306964"/>
                  <a:pt x="811033" y="302150"/>
                </a:cubicBezTo>
                <a:cubicBezTo>
                  <a:pt x="824076" y="296353"/>
                  <a:pt x="838313" y="293179"/>
                  <a:pt x="850790" y="286247"/>
                </a:cubicBezTo>
                <a:cubicBezTo>
                  <a:pt x="862374" y="279811"/>
                  <a:pt x="871089" y="268968"/>
                  <a:pt x="882595" y="262393"/>
                </a:cubicBezTo>
                <a:cubicBezTo>
                  <a:pt x="889872" y="258235"/>
                  <a:pt x="898745" y="257744"/>
                  <a:pt x="906449" y="254442"/>
                </a:cubicBezTo>
                <a:cubicBezTo>
                  <a:pt x="917344" y="249773"/>
                  <a:pt x="927423" y="243353"/>
                  <a:pt x="938254" y="238539"/>
                </a:cubicBezTo>
                <a:cubicBezTo>
                  <a:pt x="951297" y="232742"/>
                  <a:pt x="964967" y="228434"/>
                  <a:pt x="978010" y="222637"/>
                </a:cubicBezTo>
                <a:cubicBezTo>
                  <a:pt x="988842" y="217823"/>
                  <a:pt x="998984" y="211548"/>
                  <a:pt x="1009816" y="206734"/>
                </a:cubicBezTo>
                <a:cubicBezTo>
                  <a:pt x="1022859" y="200937"/>
                  <a:pt x="1037095" y="197763"/>
                  <a:pt x="1049572" y="190832"/>
                </a:cubicBezTo>
                <a:cubicBezTo>
                  <a:pt x="1061156" y="184396"/>
                  <a:pt x="1069871" y="173553"/>
                  <a:pt x="1081377" y="166978"/>
                </a:cubicBezTo>
                <a:cubicBezTo>
                  <a:pt x="1092103" y="160849"/>
                  <a:pt x="1127734" y="154176"/>
                  <a:pt x="1137037" y="151075"/>
                </a:cubicBezTo>
                <a:cubicBezTo>
                  <a:pt x="1150577" y="146562"/>
                  <a:pt x="1163750" y="140969"/>
                  <a:pt x="1176793" y="135172"/>
                </a:cubicBezTo>
                <a:cubicBezTo>
                  <a:pt x="1187624" y="130358"/>
                  <a:pt x="1197767" y="124084"/>
                  <a:pt x="1208598" y="119270"/>
                </a:cubicBezTo>
                <a:cubicBezTo>
                  <a:pt x="1252821" y="99616"/>
                  <a:pt x="1241019" y="109210"/>
                  <a:pt x="1280160" y="87465"/>
                </a:cubicBezTo>
                <a:cubicBezTo>
                  <a:pt x="1293670" y="79960"/>
                  <a:pt x="1305651" y="69555"/>
                  <a:pt x="1319917" y="63611"/>
                </a:cubicBezTo>
                <a:cubicBezTo>
                  <a:pt x="1337728" y="56190"/>
                  <a:pt x="1357094" y="53253"/>
                  <a:pt x="1375576" y="47708"/>
                </a:cubicBezTo>
                <a:cubicBezTo>
                  <a:pt x="1401769" y="39850"/>
                  <a:pt x="1401766" y="37163"/>
                  <a:pt x="1431235" y="31805"/>
                </a:cubicBezTo>
                <a:cubicBezTo>
                  <a:pt x="1449674" y="28452"/>
                  <a:pt x="1468455" y="27206"/>
                  <a:pt x="1486894" y="23854"/>
                </a:cubicBezTo>
                <a:cubicBezTo>
                  <a:pt x="1550574" y="12276"/>
                  <a:pt x="1484778" y="18478"/>
                  <a:pt x="1558456" y="7952"/>
                </a:cubicBezTo>
                <a:cubicBezTo>
                  <a:pt x="1582215" y="4558"/>
                  <a:pt x="1606163" y="2651"/>
                  <a:pt x="1630017" y="0"/>
                </a:cubicBezTo>
                <a:cubicBezTo>
                  <a:pt x="1659172" y="2651"/>
                  <a:pt x="1689195" y="409"/>
                  <a:pt x="1717482" y="7952"/>
                </a:cubicBezTo>
                <a:cubicBezTo>
                  <a:pt x="1730286" y="11366"/>
                  <a:pt x="1738503" y="24103"/>
                  <a:pt x="1749287" y="31805"/>
                </a:cubicBezTo>
                <a:cubicBezTo>
                  <a:pt x="1775513" y="50538"/>
                  <a:pt x="1773884" y="48079"/>
                  <a:pt x="1804946" y="63611"/>
                </a:cubicBezTo>
                <a:cubicBezTo>
                  <a:pt x="1814912" y="78560"/>
                  <a:pt x="1832094" y="102195"/>
                  <a:pt x="1836751" y="119270"/>
                </a:cubicBezTo>
                <a:cubicBezTo>
                  <a:pt x="1841682" y="137351"/>
                  <a:pt x="1842052" y="156376"/>
                  <a:pt x="1844703" y="174929"/>
                </a:cubicBezTo>
                <a:cubicBezTo>
                  <a:pt x="1837436" y="240329"/>
                  <a:pt x="1841711" y="230957"/>
                  <a:pt x="1828800" y="278296"/>
                </a:cubicBezTo>
                <a:cubicBezTo>
                  <a:pt x="1823723" y="296912"/>
                  <a:pt x="1820881" y="316389"/>
                  <a:pt x="1812897" y="333955"/>
                </a:cubicBezTo>
                <a:cubicBezTo>
                  <a:pt x="1798234" y="366213"/>
                  <a:pt x="1782503" y="367958"/>
                  <a:pt x="1757238" y="389614"/>
                </a:cubicBezTo>
                <a:cubicBezTo>
                  <a:pt x="1738145" y="405979"/>
                  <a:pt x="1725725" y="426590"/>
                  <a:pt x="1701579" y="437322"/>
                </a:cubicBezTo>
                <a:cubicBezTo>
                  <a:pt x="1689229" y="442811"/>
                  <a:pt x="1675016" y="442341"/>
                  <a:pt x="1661823" y="445273"/>
                </a:cubicBezTo>
                <a:cubicBezTo>
                  <a:pt x="1560762" y="467731"/>
                  <a:pt x="1710163" y="437196"/>
                  <a:pt x="1590261" y="461176"/>
                </a:cubicBezTo>
                <a:cubicBezTo>
                  <a:pt x="1307842" y="442349"/>
                  <a:pt x="1578378" y="463390"/>
                  <a:pt x="1415332" y="445273"/>
                </a:cubicBezTo>
                <a:cubicBezTo>
                  <a:pt x="1386236" y="442040"/>
                  <a:pt x="1356964" y="440555"/>
                  <a:pt x="1327868" y="437322"/>
                </a:cubicBezTo>
                <a:cubicBezTo>
                  <a:pt x="1297159" y="433910"/>
                  <a:pt x="1255503" y="426586"/>
                  <a:pt x="1224501" y="421419"/>
                </a:cubicBezTo>
                <a:cubicBezTo>
                  <a:pt x="1142337" y="424070"/>
                  <a:pt x="1059932" y="422544"/>
                  <a:pt x="978010" y="429371"/>
                </a:cubicBezTo>
                <a:cubicBezTo>
                  <a:pt x="963787" y="430556"/>
                  <a:pt x="952282" y="442643"/>
                  <a:pt x="938254" y="445273"/>
                </a:cubicBezTo>
                <a:cubicBezTo>
                  <a:pt x="909481" y="450668"/>
                  <a:pt x="879945" y="450574"/>
                  <a:pt x="850790" y="453225"/>
                </a:cubicBezTo>
                <a:cubicBezTo>
                  <a:pt x="842839" y="455875"/>
                  <a:pt x="834995" y="458874"/>
                  <a:pt x="826936" y="461176"/>
                </a:cubicBezTo>
                <a:cubicBezTo>
                  <a:pt x="816428" y="464178"/>
                  <a:pt x="805175" y="464822"/>
                  <a:pt x="795130" y="469127"/>
                </a:cubicBezTo>
                <a:cubicBezTo>
                  <a:pt x="786347" y="472891"/>
                  <a:pt x="780258" y="481764"/>
                  <a:pt x="771277" y="485030"/>
                </a:cubicBezTo>
                <a:cubicBezTo>
                  <a:pt x="750737" y="492499"/>
                  <a:pt x="728400" y="494020"/>
                  <a:pt x="707666" y="500932"/>
                </a:cubicBezTo>
                <a:cubicBezTo>
                  <a:pt x="699715" y="503583"/>
                  <a:pt x="691871" y="506581"/>
                  <a:pt x="683812" y="508884"/>
                </a:cubicBezTo>
                <a:cubicBezTo>
                  <a:pt x="673305" y="511886"/>
                  <a:pt x="662374" y="513379"/>
                  <a:pt x="652007" y="516835"/>
                </a:cubicBezTo>
                <a:cubicBezTo>
                  <a:pt x="638466" y="521349"/>
                  <a:pt x="625791" y="528224"/>
                  <a:pt x="612250" y="532738"/>
                </a:cubicBezTo>
                <a:cubicBezTo>
                  <a:pt x="601883" y="536194"/>
                  <a:pt x="590812" y="537233"/>
                  <a:pt x="580445" y="540689"/>
                </a:cubicBezTo>
                <a:cubicBezTo>
                  <a:pt x="566905" y="545203"/>
                  <a:pt x="554229" y="552078"/>
                  <a:pt x="540689" y="556592"/>
                </a:cubicBezTo>
                <a:cubicBezTo>
                  <a:pt x="523847" y="562206"/>
                  <a:pt x="484880" y="569343"/>
                  <a:pt x="469127" y="572494"/>
                </a:cubicBezTo>
                <a:cubicBezTo>
                  <a:pt x="458525" y="577795"/>
                  <a:pt x="447683" y="582641"/>
                  <a:pt x="437322" y="588397"/>
                </a:cubicBezTo>
                <a:cubicBezTo>
                  <a:pt x="423812" y="595903"/>
                  <a:pt x="411688" y="605974"/>
                  <a:pt x="397565" y="612251"/>
                </a:cubicBezTo>
                <a:cubicBezTo>
                  <a:pt x="387579" y="616689"/>
                  <a:pt x="376127" y="616746"/>
                  <a:pt x="365760" y="620202"/>
                </a:cubicBezTo>
                <a:cubicBezTo>
                  <a:pt x="275939" y="650143"/>
                  <a:pt x="370415" y="625003"/>
                  <a:pt x="294198" y="644056"/>
                </a:cubicBezTo>
                <a:cubicBezTo>
                  <a:pt x="270157" y="660083"/>
                  <a:pt x="257822" y="666053"/>
                  <a:pt x="238539" y="691764"/>
                </a:cubicBezTo>
                <a:cubicBezTo>
                  <a:pt x="231427" y="701246"/>
                  <a:pt x="227938" y="712967"/>
                  <a:pt x="222637" y="723569"/>
                </a:cubicBezTo>
                <a:cubicBezTo>
                  <a:pt x="227938" y="736821"/>
                  <a:pt x="229402" y="752360"/>
                  <a:pt x="238539" y="763325"/>
                </a:cubicBezTo>
                <a:cubicBezTo>
                  <a:pt x="243905" y="769764"/>
                  <a:pt x="254611" y="768164"/>
                  <a:pt x="262393" y="771277"/>
                </a:cubicBezTo>
                <a:cubicBezTo>
                  <a:pt x="267896" y="773478"/>
                  <a:pt x="272995" y="776578"/>
                  <a:pt x="278296" y="779228"/>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79" name="Freeform 3078"/>
          <p:cNvSpPr/>
          <p:nvPr/>
        </p:nvSpPr>
        <p:spPr>
          <a:xfrm>
            <a:off x="3594321" y="2799483"/>
            <a:ext cx="1908313" cy="771276"/>
          </a:xfrm>
          <a:custGeom>
            <a:avLst/>
            <a:gdLst>
              <a:gd name="connsiteX0" fmla="*/ 0 w 1908313"/>
              <a:gd name="connsiteY0" fmla="*/ 461175 h 771276"/>
              <a:gd name="connsiteX1" fmla="*/ 39757 w 1908313"/>
              <a:gd name="connsiteY1" fmla="*/ 500932 h 771276"/>
              <a:gd name="connsiteX2" fmla="*/ 111318 w 1908313"/>
              <a:gd name="connsiteY2" fmla="*/ 508883 h 771276"/>
              <a:gd name="connsiteX3" fmla="*/ 357809 w 1908313"/>
              <a:gd name="connsiteY3" fmla="*/ 500932 h 771276"/>
              <a:gd name="connsiteX4" fmla="*/ 445273 w 1908313"/>
              <a:gd name="connsiteY4" fmla="*/ 477078 h 771276"/>
              <a:gd name="connsiteX5" fmla="*/ 500932 w 1908313"/>
              <a:gd name="connsiteY5" fmla="*/ 461175 h 771276"/>
              <a:gd name="connsiteX6" fmla="*/ 548640 w 1908313"/>
              <a:gd name="connsiteY6" fmla="*/ 453224 h 771276"/>
              <a:gd name="connsiteX7" fmla="*/ 588397 w 1908313"/>
              <a:gd name="connsiteY7" fmla="*/ 445273 h 771276"/>
              <a:gd name="connsiteX8" fmla="*/ 620202 w 1908313"/>
              <a:gd name="connsiteY8" fmla="*/ 437322 h 771276"/>
              <a:gd name="connsiteX9" fmla="*/ 675861 w 1908313"/>
              <a:gd name="connsiteY9" fmla="*/ 429370 h 771276"/>
              <a:gd name="connsiteX10" fmla="*/ 707666 w 1908313"/>
              <a:gd name="connsiteY10" fmla="*/ 413468 h 771276"/>
              <a:gd name="connsiteX11" fmla="*/ 763325 w 1908313"/>
              <a:gd name="connsiteY11" fmla="*/ 405516 h 771276"/>
              <a:gd name="connsiteX12" fmla="*/ 803082 w 1908313"/>
              <a:gd name="connsiteY12" fmla="*/ 397565 h 771276"/>
              <a:gd name="connsiteX13" fmla="*/ 826936 w 1908313"/>
              <a:gd name="connsiteY13" fmla="*/ 389614 h 771276"/>
              <a:gd name="connsiteX14" fmla="*/ 898497 w 1908313"/>
              <a:gd name="connsiteY14" fmla="*/ 373711 h 771276"/>
              <a:gd name="connsiteX15" fmla="*/ 922351 w 1908313"/>
              <a:gd name="connsiteY15" fmla="*/ 365760 h 771276"/>
              <a:gd name="connsiteX16" fmla="*/ 962108 w 1908313"/>
              <a:gd name="connsiteY16" fmla="*/ 357809 h 771276"/>
              <a:gd name="connsiteX17" fmla="*/ 1001864 w 1908313"/>
              <a:gd name="connsiteY17" fmla="*/ 341906 h 771276"/>
              <a:gd name="connsiteX18" fmla="*/ 1073426 w 1908313"/>
              <a:gd name="connsiteY18" fmla="*/ 318052 h 771276"/>
              <a:gd name="connsiteX19" fmla="*/ 1105231 w 1908313"/>
              <a:gd name="connsiteY19" fmla="*/ 302149 h 771276"/>
              <a:gd name="connsiteX20" fmla="*/ 1144988 w 1908313"/>
              <a:gd name="connsiteY20" fmla="*/ 286247 h 771276"/>
              <a:gd name="connsiteX21" fmla="*/ 1224501 w 1908313"/>
              <a:gd name="connsiteY21" fmla="*/ 238539 h 771276"/>
              <a:gd name="connsiteX22" fmla="*/ 1256306 w 1908313"/>
              <a:gd name="connsiteY22" fmla="*/ 222636 h 771276"/>
              <a:gd name="connsiteX23" fmla="*/ 1311965 w 1908313"/>
              <a:gd name="connsiteY23" fmla="*/ 198782 h 771276"/>
              <a:gd name="connsiteX24" fmla="*/ 1383527 w 1908313"/>
              <a:gd name="connsiteY24" fmla="*/ 143123 h 771276"/>
              <a:gd name="connsiteX25" fmla="*/ 1439186 w 1908313"/>
              <a:gd name="connsiteY25" fmla="*/ 79513 h 771276"/>
              <a:gd name="connsiteX26" fmla="*/ 1463040 w 1908313"/>
              <a:gd name="connsiteY26" fmla="*/ 71562 h 771276"/>
              <a:gd name="connsiteX27" fmla="*/ 1534602 w 1908313"/>
              <a:gd name="connsiteY27" fmla="*/ 31805 h 771276"/>
              <a:gd name="connsiteX28" fmla="*/ 1558456 w 1908313"/>
              <a:gd name="connsiteY28" fmla="*/ 23854 h 771276"/>
              <a:gd name="connsiteX29" fmla="*/ 1637969 w 1908313"/>
              <a:gd name="connsiteY29" fmla="*/ 7951 h 771276"/>
              <a:gd name="connsiteX30" fmla="*/ 1661823 w 1908313"/>
              <a:gd name="connsiteY30" fmla="*/ 0 h 771276"/>
              <a:gd name="connsiteX31" fmla="*/ 1781092 w 1908313"/>
              <a:gd name="connsiteY31" fmla="*/ 15902 h 771276"/>
              <a:gd name="connsiteX32" fmla="*/ 1804946 w 1908313"/>
              <a:gd name="connsiteY32" fmla="*/ 31805 h 771276"/>
              <a:gd name="connsiteX33" fmla="*/ 1836751 w 1908313"/>
              <a:gd name="connsiteY33" fmla="*/ 55659 h 771276"/>
              <a:gd name="connsiteX34" fmla="*/ 1868557 w 1908313"/>
              <a:gd name="connsiteY34" fmla="*/ 95415 h 771276"/>
              <a:gd name="connsiteX35" fmla="*/ 1900362 w 1908313"/>
              <a:gd name="connsiteY35" fmla="*/ 166977 h 771276"/>
              <a:gd name="connsiteX36" fmla="*/ 1908313 w 1908313"/>
              <a:gd name="connsiteY36" fmla="*/ 270344 h 771276"/>
              <a:gd name="connsiteX37" fmla="*/ 1892410 w 1908313"/>
              <a:gd name="connsiteY37" fmla="*/ 326003 h 771276"/>
              <a:gd name="connsiteX38" fmla="*/ 1884459 w 1908313"/>
              <a:gd name="connsiteY38" fmla="*/ 357809 h 771276"/>
              <a:gd name="connsiteX39" fmla="*/ 1789043 w 1908313"/>
              <a:gd name="connsiteY39" fmla="*/ 453224 h 771276"/>
              <a:gd name="connsiteX40" fmla="*/ 1781092 w 1908313"/>
              <a:gd name="connsiteY40" fmla="*/ 477078 h 771276"/>
              <a:gd name="connsiteX41" fmla="*/ 1757238 w 1908313"/>
              <a:gd name="connsiteY41" fmla="*/ 485029 h 771276"/>
              <a:gd name="connsiteX42" fmla="*/ 1598212 w 1908313"/>
              <a:gd name="connsiteY42" fmla="*/ 500932 h 771276"/>
              <a:gd name="connsiteX43" fmla="*/ 1319917 w 1908313"/>
              <a:gd name="connsiteY43" fmla="*/ 500932 h 771276"/>
              <a:gd name="connsiteX44" fmla="*/ 962108 w 1908313"/>
              <a:gd name="connsiteY44" fmla="*/ 508883 h 771276"/>
              <a:gd name="connsiteX45" fmla="*/ 755374 w 1908313"/>
              <a:gd name="connsiteY45" fmla="*/ 524786 h 771276"/>
              <a:gd name="connsiteX46" fmla="*/ 683812 w 1908313"/>
              <a:gd name="connsiteY46" fmla="*/ 540689 h 771276"/>
              <a:gd name="connsiteX47" fmla="*/ 659958 w 1908313"/>
              <a:gd name="connsiteY47" fmla="*/ 548640 h 771276"/>
              <a:gd name="connsiteX48" fmla="*/ 628153 w 1908313"/>
              <a:gd name="connsiteY48" fmla="*/ 556591 h 771276"/>
              <a:gd name="connsiteX49" fmla="*/ 588397 w 1908313"/>
              <a:gd name="connsiteY49" fmla="*/ 572494 h 771276"/>
              <a:gd name="connsiteX50" fmla="*/ 516835 w 1908313"/>
              <a:gd name="connsiteY50" fmla="*/ 588396 h 771276"/>
              <a:gd name="connsiteX51" fmla="*/ 492981 w 1908313"/>
              <a:gd name="connsiteY51" fmla="*/ 596348 h 771276"/>
              <a:gd name="connsiteX52" fmla="*/ 461176 w 1908313"/>
              <a:gd name="connsiteY52" fmla="*/ 604299 h 771276"/>
              <a:gd name="connsiteX53" fmla="*/ 421419 w 1908313"/>
              <a:gd name="connsiteY53" fmla="*/ 628153 h 771276"/>
              <a:gd name="connsiteX54" fmla="*/ 389614 w 1908313"/>
              <a:gd name="connsiteY54" fmla="*/ 636104 h 771276"/>
              <a:gd name="connsiteX55" fmla="*/ 302150 w 1908313"/>
              <a:gd name="connsiteY55" fmla="*/ 659958 h 771276"/>
              <a:gd name="connsiteX56" fmla="*/ 278296 w 1908313"/>
              <a:gd name="connsiteY56" fmla="*/ 731520 h 771276"/>
              <a:gd name="connsiteX57" fmla="*/ 349857 w 1908313"/>
              <a:gd name="connsiteY57" fmla="*/ 755374 h 771276"/>
              <a:gd name="connsiteX58" fmla="*/ 381663 w 1908313"/>
              <a:gd name="connsiteY58" fmla="*/ 771276 h 77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08313" h="771276">
                <a:moveTo>
                  <a:pt x="0" y="461175"/>
                </a:moveTo>
                <a:cubicBezTo>
                  <a:pt x="13252" y="474427"/>
                  <a:pt x="22531" y="493549"/>
                  <a:pt x="39757" y="500932"/>
                </a:cubicBezTo>
                <a:cubicBezTo>
                  <a:pt x="61817" y="510386"/>
                  <a:pt x="87318" y="508883"/>
                  <a:pt x="111318" y="508883"/>
                </a:cubicBezTo>
                <a:cubicBezTo>
                  <a:pt x="193524" y="508883"/>
                  <a:pt x="275645" y="503582"/>
                  <a:pt x="357809" y="500932"/>
                </a:cubicBezTo>
                <a:cubicBezTo>
                  <a:pt x="411595" y="474038"/>
                  <a:pt x="369629" y="490831"/>
                  <a:pt x="445273" y="477078"/>
                </a:cubicBezTo>
                <a:cubicBezTo>
                  <a:pt x="540528" y="459759"/>
                  <a:pt x="424282" y="478209"/>
                  <a:pt x="500932" y="461175"/>
                </a:cubicBezTo>
                <a:cubicBezTo>
                  <a:pt x="516670" y="457678"/>
                  <a:pt x="532778" y="456108"/>
                  <a:pt x="548640" y="453224"/>
                </a:cubicBezTo>
                <a:cubicBezTo>
                  <a:pt x="561937" y="450807"/>
                  <a:pt x="575204" y="448205"/>
                  <a:pt x="588397" y="445273"/>
                </a:cubicBezTo>
                <a:cubicBezTo>
                  <a:pt x="599065" y="442902"/>
                  <a:pt x="609450" y="439277"/>
                  <a:pt x="620202" y="437322"/>
                </a:cubicBezTo>
                <a:cubicBezTo>
                  <a:pt x="638641" y="433969"/>
                  <a:pt x="657308" y="432021"/>
                  <a:pt x="675861" y="429370"/>
                </a:cubicBezTo>
                <a:cubicBezTo>
                  <a:pt x="686463" y="424069"/>
                  <a:pt x="696231" y="416587"/>
                  <a:pt x="707666" y="413468"/>
                </a:cubicBezTo>
                <a:cubicBezTo>
                  <a:pt x="725747" y="408537"/>
                  <a:pt x="744839" y="408597"/>
                  <a:pt x="763325" y="405516"/>
                </a:cubicBezTo>
                <a:cubicBezTo>
                  <a:pt x="776656" y="403294"/>
                  <a:pt x="789971" y="400843"/>
                  <a:pt x="803082" y="397565"/>
                </a:cubicBezTo>
                <a:cubicBezTo>
                  <a:pt x="811213" y="395532"/>
                  <a:pt x="818877" y="391917"/>
                  <a:pt x="826936" y="389614"/>
                </a:cubicBezTo>
                <a:cubicBezTo>
                  <a:pt x="884085" y="373285"/>
                  <a:pt x="832897" y="390110"/>
                  <a:pt x="898497" y="373711"/>
                </a:cubicBezTo>
                <a:cubicBezTo>
                  <a:pt x="906628" y="371678"/>
                  <a:pt x="914220" y="367793"/>
                  <a:pt x="922351" y="365760"/>
                </a:cubicBezTo>
                <a:cubicBezTo>
                  <a:pt x="935462" y="362482"/>
                  <a:pt x="948856" y="360459"/>
                  <a:pt x="962108" y="357809"/>
                </a:cubicBezTo>
                <a:cubicBezTo>
                  <a:pt x="975360" y="352508"/>
                  <a:pt x="988324" y="346419"/>
                  <a:pt x="1001864" y="341906"/>
                </a:cubicBezTo>
                <a:cubicBezTo>
                  <a:pt x="1066477" y="320368"/>
                  <a:pt x="998761" y="351238"/>
                  <a:pt x="1073426" y="318052"/>
                </a:cubicBezTo>
                <a:cubicBezTo>
                  <a:pt x="1084257" y="313238"/>
                  <a:pt x="1094399" y="306963"/>
                  <a:pt x="1105231" y="302149"/>
                </a:cubicBezTo>
                <a:cubicBezTo>
                  <a:pt x="1118274" y="296352"/>
                  <a:pt x="1132394" y="292964"/>
                  <a:pt x="1144988" y="286247"/>
                </a:cubicBezTo>
                <a:cubicBezTo>
                  <a:pt x="1172261" y="271702"/>
                  <a:pt x="1196855" y="252362"/>
                  <a:pt x="1224501" y="238539"/>
                </a:cubicBezTo>
                <a:cubicBezTo>
                  <a:pt x="1235103" y="233238"/>
                  <a:pt x="1245411" y="227305"/>
                  <a:pt x="1256306" y="222636"/>
                </a:cubicBezTo>
                <a:cubicBezTo>
                  <a:pt x="1305582" y="201518"/>
                  <a:pt x="1252614" y="231754"/>
                  <a:pt x="1311965" y="198782"/>
                </a:cubicBezTo>
                <a:cubicBezTo>
                  <a:pt x="1349887" y="177715"/>
                  <a:pt x="1355048" y="175671"/>
                  <a:pt x="1383527" y="143123"/>
                </a:cubicBezTo>
                <a:cubicBezTo>
                  <a:pt x="1406711" y="116626"/>
                  <a:pt x="1408945" y="101113"/>
                  <a:pt x="1439186" y="79513"/>
                </a:cubicBezTo>
                <a:cubicBezTo>
                  <a:pt x="1446006" y="74641"/>
                  <a:pt x="1455336" y="74864"/>
                  <a:pt x="1463040" y="71562"/>
                </a:cubicBezTo>
                <a:cubicBezTo>
                  <a:pt x="1516636" y="48592"/>
                  <a:pt x="1474291" y="61960"/>
                  <a:pt x="1534602" y="31805"/>
                </a:cubicBezTo>
                <a:cubicBezTo>
                  <a:pt x="1542099" y="28057"/>
                  <a:pt x="1550289" y="25739"/>
                  <a:pt x="1558456" y="23854"/>
                </a:cubicBezTo>
                <a:cubicBezTo>
                  <a:pt x="1584793" y="17776"/>
                  <a:pt x="1612327" y="16498"/>
                  <a:pt x="1637969" y="7951"/>
                </a:cubicBezTo>
                <a:lnTo>
                  <a:pt x="1661823" y="0"/>
                </a:lnTo>
                <a:cubicBezTo>
                  <a:pt x="1674871" y="1186"/>
                  <a:pt x="1752727" y="3746"/>
                  <a:pt x="1781092" y="15902"/>
                </a:cubicBezTo>
                <a:cubicBezTo>
                  <a:pt x="1789876" y="19666"/>
                  <a:pt x="1797170" y="26250"/>
                  <a:pt x="1804946" y="31805"/>
                </a:cubicBezTo>
                <a:cubicBezTo>
                  <a:pt x="1815730" y="39508"/>
                  <a:pt x="1827380" y="46288"/>
                  <a:pt x="1836751" y="55659"/>
                </a:cubicBezTo>
                <a:cubicBezTo>
                  <a:pt x="1848751" y="67659"/>
                  <a:pt x="1859143" y="81294"/>
                  <a:pt x="1868557" y="95415"/>
                </a:cubicBezTo>
                <a:cubicBezTo>
                  <a:pt x="1879696" y="112123"/>
                  <a:pt x="1893478" y="149768"/>
                  <a:pt x="1900362" y="166977"/>
                </a:cubicBezTo>
                <a:cubicBezTo>
                  <a:pt x="1903012" y="201433"/>
                  <a:pt x="1908313" y="235787"/>
                  <a:pt x="1908313" y="270344"/>
                </a:cubicBezTo>
                <a:cubicBezTo>
                  <a:pt x="1908313" y="282778"/>
                  <a:pt x="1896161" y="312876"/>
                  <a:pt x="1892410" y="326003"/>
                </a:cubicBezTo>
                <a:cubicBezTo>
                  <a:pt x="1889408" y="336511"/>
                  <a:pt x="1890186" y="348502"/>
                  <a:pt x="1884459" y="357809"/>
                </a:cubicBezTo>
                <a:cubicBezTo>
                  <a:pt x="1840877" y="428630"/>
                  <a:pt x="1843684" y="420440"/>
                  <a:pt x="1789043" y="453224"/>
                </a:cubicBezTo>
                <a:cubicBezTo>
                  <a:pt x="1786393" y="461175"/>
                  <a:pt x="1787019" y="471151"/>
                  <a:pt x="1781092" y="477078"/>
                </a:cubicBezTo>
                <a:cubicBezTo>
                  <a:pt x="1775165" y="483005"/>
                  <a:pt x="1765505" y="483651"/>
                  <a:pt x="1757238" y="485029"/>
                </a:cubicBezTo>
                <a:cubicBezTo>
                  <a:pt x="1730379" y="489506"/>
                  <a:pt x="1619561" y="498991"/>
                  <a:pt x="1598212" y="500932"/>
                </a:cubicBezTo>
                <a:cubicBezTo>
                  <a:pt x="1473308" y="525912"/>
                  <a:pt x="1613970" y="500932"/>
                  <a:pt x="1319917" y="500932"/>
                </a:cubicBezTo>
                <a:cubicBezTo>
                  <a:pt x="1200618" y="500932"/>
                  <a:pt x="1081378" y="506233"/>
                  <a:pt x="962108" y="508883"/>
                </a:cubicBezTo>
                <a:cubicBezTo>
                  <a:pt x="824843" y="515747"/>
                  <a:pt x="843933" y="508685"/>
                  <a:pt x="755374" y="524786"/>
                </a:cubicBezTo>
                <a:cubicBezTo>
                  <a:pt x="732815" y="528887"/>
                  <a:pt x="706157" y="534305"/>
                  <a:pt x="683812" y="540689"/>
                </a:cubicBezTo>
                <a:cubicBezTo>
                  <a:pt x="675753" y="542992"/>
                  <a:pt x="668017" y="546338"/>
                  <a:pt x="659958" y="548640"/>
                </a:cubicBezTo>
                <a:cubicBezTo>
                  <a:pt x="649451" y="551642"/>
                  <a:pt x="638520" y="553135"/>
                  <a:pt x="628153" y="556591"/>
                </a:cubicBezTo>
                <a:cubicBezTo>
                  <a:pt x="614613" y="561105"/>
                  <a:pt x="601937" y="567981"/>
                  <a:pt x="588397" y="572494"/>
                </a:cubicBezTo>
                <a:cubicBezTo>
                  <a:pt x="563913" y="580655"/>
                  <a:pt x="542039" y="582095"/>
                  <a:pt x="516835" y="588396"/>
                </a:cubicBezTo>
                <a:cubicBezTo>
                  <a:pt x="508704" y="590429"/>
                  <a:pt x="501040" y="594045"/>
                  <a:pt x="492981" y="596348"/>
                </a:cubicBezTo>
                <a:cubicBezTo>
                  <a:pt x="482474" y="599350"/>
                  <a:pt x="471778" y="601649"/>
                  <a:pt x="461176" y="604299"/>
                </a:cubicBezTo>
                <a:cubicBezTo>
                  <a:pt x="447924" y="612250"/>
                  <a:pt x="435542" y="621876"/>
                  <a:pt x="421419" y="628153"/>
                </a:cubicBezTo>
                <a:cubicBezTo>
                  <a:pt x="411433" y="632591"/>
                  <a:pt x="399981" y="632648"/>
                  <a:pt x="389614" y="636104"/>
                </a:cubicBezTo>
                <a:cubicBezTo>
                  <a:pt x="312997" y="661643"/>
                  <a:pt x="388662" y="645540"/>
                  <a:pt x="302150" y="659958"/>
                </a:cubicBezTo>
                <a:cubicBezTo>
                  <a:pt x="282166" y="679942"/>
                  <a:pt x="248133" y="696330"/>
                  <a:pt x="278296" y="731520"/>
                </a:cubicBezTo>
                <a:cubicBezTo>
                  <a:pt x="289284" y="744339"/>
                  <a:pt x="334000" y="749428"/>
                  <a:pt x="349857" y="755374"/>
                </a:cubicBezTo>
                <a:cubicBezTo>
                  <a:pt x="360956" y="759536"/>
                  <a:pt x="381663" y="771276"/>
                  <a:pt x="381663" y="771276"/>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Freeform 3079"/>
          <p:cNvSpPr/>
          <p:nvPr/>
        </p:nvSpPr>
        <p:spPr>
          <a:xfrm>
            <a:off x="3880568" y="1749911"/>
            <a:ext cx="763325" cy="1296062"/>
          </a:xfrm>
          <a:custGeom>
            <a:avLst/>
            <a:gdLst>
              <a:gd name="connsiteX0" fmla="*/ 0 w 763325"/>
              <a:gd name="connsiteY0" fmla="*/ 1296062 h 1296062"/>
              <a:gd name="connsiteX1" fmla="*/ 39756 w 763325"/>
              <a:gd name="connsiteY1" fmla="*/ 1288111 h 1296062"/>
              <a:gd name="connsiteX2" fmla="*/ 111318 w 763325"/>
              <a:gd name="connsiteY2" fmla="*/ 1280160 h 1296062"/>
              <a:gd name="connsiteX3" fmla="*/ 135172 w 763325"/>
              <a:gd name="connsiteY3" fmla="*/ 1264257 h 1296062"/>
              <a:gd name="connsiteX4" fmla="*/ 190831 w 763325"/>
              <a:gd name="connsiteY4" fmla="*/ 1200647 h 1296062"/>
              <a:gd name="connsiteX5" fmla="*/ 214685 w 763325"/>
              <a:gd name="connsiteY5" fmla="*/ 1160890 h 1296062"/>
              <a:gd name="connsiteX6" fmla="*/ 222636 w 763325"/>
              <a:gd name="connsiteY6" fmla="*/ 1089328 h 1296062"/>
              <a:gd name="connsiteX7" fmla="*/ 206734 w 763325"/>
              <a:gd name="connsiteY7" fmla="*/ 898497 h 1296062"/>
              <a:gd name="connsiteX8" fmla="*/ 190831 w 763325"/>
              <a:gd name="connsiteY8" fmla="*/ 842838 h 1296062"/>
              <a:gd name="connsiteX9" fmla="*/ 174929 w 763325"/>
              <a:gd name="connsiteY9" fmla="*/ 811033 h 1296062"/>
              <a:gd name="connsiteX10" fmla="*/ 151075 w 763325"/>
              <a:gd name="connsiteY10" fmla="*/ 739471 h 1296062"/>
              <a:gd name="connsiteX11" fmla="*/ 119270 w 763325"/>
              <a:gd name="connsiteY11" fmla="*/ 667909 h 1296062"/>
              <a:gd name="connsiteX12" fmla="*/ 111318 w 763325"/>
              <a:gd name="connsiteY12" fmla="*/ 612250 h 1296062"/>
              <a:gd name="connsiteX13" fmla="*/ 95416 w 763325"/>
              <a:gd name="connsiteY13" fmla="*/ 580445 h 1296062"/>
              <a:gd name="connsiteX14" fmla="*/ 71562 w 763325"/>
              <a:gd name="connsiteY14" fmla="*/ 524786 h 1296062"/>
              <a:gd name="connsiteX15" fmla="*/ 47708 w 763325"/>
              <a:gd name="connsiteY15" fmla="*/ 453224 h 1296062"/>
              <a:gd name="connsiteX16" fmla="*/ 39756 w 763325"/>
              <a:gd name="connsiteY16" fmla="*/ 413467 h 1296062"/>
              <a:gd name="connsiteX17" fmla="*/ 23854 w 763325"/>
              <a:gd name="connsiteY17" fmla="*/ 341906 h 1296062"/>
              <a:gd name="connsiteX18" fmla="*/ 31805 w 763325"/>
              <a:gd name="connsiteY18" fmla="*/ 190831 h 1296062"/>
              <a:gd name="connsiteX19" fmla="*/ 39756 w 763325"/>
              <a:gd name="connsiteY19" fmla="*/ 166977 h 1296062"/>
              <a:gd name="connsiteX20" fmla="*/ 95416 w 763325"/>
              <a:gd name="connsiteY20" fmla="*/ 111318 h 1296062"/>
              <a:gd name="connsiteX21" fmla="*/ 119270 w 763325"/>
              <a:gd name="connsiteY21" fmla="*/ 103367 h 1296062"/>
              <a:gd name="connsiteX22" fmla="*/ 151075 w 763325"/>
              <a:gd name="connsiteY22" fmla="*/ 79513 h 1296062"/>
              <a:gd name="connsiteX23" fmla="*/ 222636 w 763325"/>
              <a:gd name="connsiteY23" fmla="*/ 39756 h 1296062"/>
              <a:gd name="connsiteX24" fmla="*/ 310101 w 763325"/>
              <a:gd name="connsiteY24" fmla="*/ 15902 h 1296062"/>
              <a:gd name="connsiteX25" fmla="*/ 437322 w 763325"/>
              <a:gd name="connsiteY25" fmla="*/ 0 h 1296062"/>
              <a:gd name="connsiteX26" fmla="*/ 500932 w 763325"/>
              <a:gd name="connsiteY26" fmla="*/ 7951 h 1296062"/>
              <a:gd name="connsiteX27" fmla="*/ 580445 w 763325"/>
              <a:gd name="connsiteY27" fmla="*/ 47707 h 1296062"/>
              <a:gd name="connsiteX28" fmla="*/ 636104 w 763325"/>
              <a:gd name="connsiteY28" fmla="*/ 95415 h 1296062"/>
              <a:gd name="connsiteX29" fmla="*/ 683812 w 763325"/>
              <a:gd name="connsiteY29" fmla="*/ 159026 h 1296062"/>
              <a:gd name="connsiteX30" fmla="*/ 707666 w 763325"/>
              <a:gd name="connsiteY30" fmla="*/ 190831 h 1296062"/>
              <a:gd name="connsiteX31" fmla="*/ 739471 w 763325"/>
              <a:gd name="connsiteY31" fmla="*/ 246490 h 1296062"/>
              <a:gd name="connsiteX32" fmla="*/ 763325 w 763325"/>
              <a:gd name="connsiteY32" fmla="*/ 318052 h 1296062"/>
              <a:gd name="connsiteX33" fmla="*/ 747423 w 763325"/>
              <a:gd name="connsiteY33" fmla="*/ 429370 h 1296062"/>
              <a:gd name="connsiteX34" fmla="*/ 723569 w 763325"/>
              <a:gd name="connsiteY34" fmla="*/ 461175 h 1296062"/>
              <a:gd name="connsiteX35" fmla="*/ 699715 w 763325"/>
              <a:gd name="connsiteY35" fmla="*/ 477078 h 1296062"/>
              <a:gd name="connsiteX36" fmla="*/ 659958 w 763325"/>
              <a:gd name="connsiteY36" fmla="*/ 516834 h 1296062"/>
              <a:gd name="connsiteX37" fmla="*/ 588396 w 763325"/>
              <a:gd name="connsiteY37" fmla="*/ 564542 h 1296062"/>
              <a:gd name="connsiteX38" fmla="*/ 532737 w 763325"/>
              <a:gd name="connsiteY38" fmla="*/ 588396 h 1296062"/>
              <a:gd name="connsiteX39" fmla="*/ 500932 w 763325"/>
              <a:gd name="connsiteY39" fmla="*/ 604299 h 1296062"/>
              <a:gd name="connsiteX40" fmla="*/ 461176 w 763325"/>
              <a:gd name="connsiteY40" fmla="*/ 620201 h 1296062"/>
              <a:gd name="connsiteX41" fmla="*/ 429370 w 763325"/>
              <a:gd name="connsiteY41" fmla="*/ 636104 h 1296062"/>
              <a:gd name="connsiteX42" fmla="*/ 333955 w 763325"/>
              <a:gd name="connsiteY42" fmla="*/ 715617 h 1296062"/>
              <a:gd name="connsiteX43" fmla="*/ 326003 w 763325"/>
              <a:gd name="connsiteY43" fmla="*/ 771276 h 1296062"/>
              <a:gd name="connsiteX44" fmla="*/ 310101 w 763325"/>
              <a:gd name="connsiteY44" fmla="*/ 811033 h 1296062"/>
              <a:gd name="connsiteX45" fmla="*/ 326003 w 763325"/>
              <a:gd name="connsiteY45" fmla="*/ 1208598 h 1296062"/>
              <a:gd name="connsiteX46" fmla="*/ 357809 w 763325"/>
              <a:gd name="connsiteY46" fmla="*/ 1264257 h 1296062"/>
              <a:gd name="connsiteX47" fmla="*/ 381663 w 763325"/>
              <a:gd name="connsiteY47" fmla="*/ 1280160 h 1296062"/>
              <a:gd name="connsiteX48" fmla="*/ 429370 w 763325"/>
              <a:gd name="connsiteY48" fmla="*/ 1280160 h 129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3325" h="1296062">
                <a:moveTo>
                  <a:pt x="0" y="1296062"/>
                </a:moveTo>
                <a:cubicBezTo>
                  <a:pt x="13252" y="1293412"/>
                  <a:pt x="26377" y="1290022"/>
                  <a:pt x="39756" y="1288111"/>
                </a:cubicBezTo>
                <a:cubicBezTo>
                  <a:pt x="63516" y="1284717"/>
                  <a:pt x="88034" y="1285981"/>
                  <a:pt x="111318" y="1280160"/>
                </a:cubicBezTo>
                <a:cubicBezTo>
                  <a:pt x="120589" y="1277842"/>
                  <a:pt x="127916" y="1270476"/>
                  <a:pt x="135172" y="1264257"/>
                </a:cubicBezTo>
                <a:cubicBezTo>
                  <a:pt x="157561" y="1245066"/>
                  <a:pt x="174586" y="1225014"/>
                  <a:pt x="190831" y="1200647"/>
                </a:cubicBezTo>
                <a:cubicBezTo>
                  <a:pt x="199404" y="1187788"/>
                  <a:pt x="206734" y="1174142"/>
                  <a:pt x="214685" y="1160890"/>
                </a:cubicBezTo>
                <a:cubicBezTo>
                  <a:pt x="217335" y="1137036"/>
                  <a:pt x="222636" y="1113329"/>
                  <a:pt x="222636" y="1089328"/>
                </a:cubicBezTo>
                <a:cubicBezTo>
                  <a:pt x="222636" y="997023"/>
                  <a:pt x="222253" y="968335"/>
                  <a:pt x="206734" y="898497"/>
                </a:cubicBezTo>
                <a:cubicBezTo>
                  <a:pt x="203629" y="884523"/>
                  <a:pt x="196963" y="857147"/>
                  <a:pt x="190831" y="842838"/>
                </a:cubicBezTo>
                <a:cubicBezTo>
                  <a:pt x="186162" y="831943"/>
                  <a:pt x="180230" y="821635"/>
                  <a:pt x="174929" y="811033"/>
                </a:cubicBezTo>
                <a:cubicBezTo>
                  <a:pt x="152139" y="697093"/>
                  <a:pt x="183995" y="838232"/>
                  <a:pt x="151075" y="739471"/>
                </a:cubicBezTo>
                <a:cubicBezTo>
                  <a:pt x="127865" y="669840"/>
                  <a:pt x="163645" y="727077"/>
                  <a:pt x="119270" y="667909"/>
                </a:cubicBezTo>
                <a:cubicBezTo>
                  <a:pt x="116619" y="649356"/>
                  <a:pt x="116249" y="630331"/>
                  <a:pt x="111318" y="612250"/>
                </a:cubicBezTo>
                <a:cubicBezTo>
                  <a:pt x="108199" y="600815"/>
                  <a:pt x="100085" y="591340"/>
                  <a:pt x="95416" y="580445"/>
                </a:cubicBezTo>
                <a:cubicBezTo>
                  <a:pt x="60317" y="498549"/>
                  <a:pt x="124301" y="630268"/>
                  <a:pt x="71562" y="524786"/>
                </a:cubicBezTo>
                <a:cubicBezTo>
                  <a:pt x="48772" y="410846"/>
                  <a:pt x="80628" y="551985"/>
                  <a:pt x="47708" y="453224"/>
                </a:cubicBezTo>
                <a:cubicBezTo>
                  <a:pt x="43434" y="440403"/>
                  <a:pt x="42688" y="426660"/>
                  <a:pt x="39756" y="413467"/>
                </a:cubicBezTo>
                <a:cubicBezTo>
                  <a:pt x="17309" y="312456"/>
                  <a:pt x="47822" y="461750"/>
                  <a:pt x="23854" y="341906"/>
                </a:cubicBezTo>
                <a:cubicBezTo>
                  <a:pt x="26504" y="291548"/>
                  <a:pt x="27240" y="241052"/>
                  <a:pt x="31805" y="190831"/>
                </a:cubicBezTo>
                <a:cubicBezTo>
                  <a:pt x="32564" y="182484"/>
                  <a:pt x="34520" y="173522"/>
                  <a:pt x="39756" y="166977"/>
                </a:cubicBezTo>
                <a:cubicBezTo>
                  <a:pt x="56147" y="146489"/>
                  <a:pt x="70524" y="119615"/>
                  <a:pt x="95416" y="111318"/>
                </a:cubicBezTo>
                <a:lnTo>
                  <a:pt x="119270" y="103367"/>
                </a:lnTo>
                <a:cubicBezTo>
                  <a:pt x="129872" y="95416"/>
                  <a:pt x="140049" y="86864"/>
                  <a:pt x="151075" y="79513"/>
                </a:cubicBezTo>
                <a:cubicBezTo>
                  <a:pt x="169168" y="67451"/>
                  <a:pt x="201419" y="48849"/>
                  <a:pt x="222636" y="39756"/>
                </a:cubicBezTo>
                <a:cubicBezTo>
                  <a:pt x="243440" y="30840"/>
                  <a:pt x="300383" y="18331"/>
                  <a:pt x="310101" y="15902"/>
                </a:cubicBezTo>
                <a:cubicBezTo>
                  <a:pt x="372866" y="211"/>
                  <a:pt x="331024" y="8858"/>
                  <a:pt x="437322" y="0"/>
                </a:cubicBezTo>
                <a:cubicBezTo>
                  <a:pt x="458525" y="2650"/>
                  <a:pt x="480111" y="3146"/>
                  <a:pt x="500932" y="7951"/>
                </a:cubicBezTo>
                <a:cubicBezTo>
                  <a:pt x="522690" y="12972"/>
                  <a:pt x="563474" y="34508"/>
                  <a:pt x="580445" y="47707"/>
                </a:cubicBezTo>
                <a:cubicBezTo>
                  <a:pt x="696116" y="137674"/>
                  <a:pt x="550628" y="38433"/>
                  <a:pt x="636104" y="95415"/>
                </a:cubicBezTo>
                <a:lnTo>
                  <a:pt x="683812" y="159026"/>
                </a:lnTo>
                <a:lnTo>
                  <a:pt x="707666" y="190831"/>
                </a:lnTo>
                <a:cubicBezTo>
                  <a:pt x="726911" y="248567"/>
                  <a:pt x="699357" y="174286"/>
                  <a:pt x="739471" y="246490"/>
                </a:cubicBezTo>
                <a:cubicBezTo>
                  <a:pt x="753082" y="270989"/>
                  <a:pt x="756775" y="291850"/>
                  <a:pt x="763325" y="318052"/>
                </a:cubicBezTo>
                <a:cubicBezTo>
                  <a:pt x="763040" y="320618"/>
                  <a:pt x="754924" y="412493"/>
                  <a:pt x="747423" y="429370"/>
                </a:cubicBezTo>
                <a:cubicBezTo>
                  <a:pt x="742041" y="441480"/>
                  <a:pt x="732940" y="451804"/>
                  <a:pt x="723569" y="461175"/>
                </a:cubicBezTo>
                <a:cubicBezTo>
                  <a:pt x="716812" y="467932"/>
                  <a:pt x="707666" y="471777"/>
                  <a:pt x="699715" y="477078"/>
                </a:cubicBezTo>
                <a:cubicBezTo>
                  <a:pt x="676583" y="511776"/>
                  <a:pt x="693692" y="492739"/>
                  <a:pt x="659958" y="516834"/>
                </a:cubicBezTo>
                <a:cubicBezTo>
                  <a:pt x="618118" y="546719"/>
                  <a:pt x="636801" y="537650"/>
                  <a:pt x="588396" y="564542"/>
                </a:cubicBezTo>
                <a:cubicBezTo>
                  <a:pt x="529051" y="597512"/>
                  <a:pt x="582009" y="567280"/>
                  <a:pt x="532737" y="588396"/>
                </a:cubicBezTo>
                <a:cubicBezTo>
                  <a:pt x="521842" y="593065"/>
                  <a:pt x="511763" y="599485"/>
                  <a:pt x="500932" y="604299"/>
                </a:cubicBezTo>
                <a:cubicBezTo>
                  <a:pt x="487889" y="610096"/>
                  <a:pt x="474219" y="614404"/>
                  <a:pt x="461176" y="620201"/>
                </a:cubicBezTo>
                <a:cubicBezTo>
                  <a:pt x="450344" y="625015"/>
                  <a:pt x="439116" y="629357"/>
                  <a:pt x="429370" y="636104"/>
                </a:cubicBezTo>
                <a:cubicBezTo>
                  <a:pt x="371278" y="676322"/>
                  <a:pt x="370863" y="678709"/>
                  <a:pt x="333955" y="715617"/>
                </a:cubicBezTo>
                <a:cubicBezTo>
                  <a:pt x="331304" y="734170"/>
                  <a:pt x="330548" y="753094"/>
                  <a:pt x="326003" y="771276"/>
                </a:cubicBezTo>
                <a:cubicBezTo>
                  <a:pt x="322541" y="785123"/>
                  <a:pt x="310101" y="796760"/>
                  <a:pt x="310101" y="811033"/>
                </a:cubicBezTo>
                <a:cubicBezTo>
                  <a:pt x="310101" y="943661"/>
                  <a:pt x="318508" y="1076182"/>
                  <a:pt x="326003" y="1208598"/>
                </a:cubicBezTo>
                <a:cubicBezTo>
                  <a:pt x="327095" y="1227884"/>
                  <a:pt x="346400" y="1252848"/>
                  <a:pt x="357809" y="1264257"/>
                </a:cubicBezTo>
                <a:cubicBezTo>
                  <a:pt x="364566" y="1271014"/>
                  <a:pt x="372334" y="1278087"/>
                  <a:pt x="381663" y="1280160"/>
                </a:cubicBezTo>
                <a:cubicBezTo>
                  <a:pt x="397187" y="1283610"/>
                  <a:pt x="413468" y="1280160"/>
                  <a:pt x="429370" y="128016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947576" y="2180275"/>
            <a:ext cx="3084442" cy="1229390"/>
            <a:chOff x="4011226" y="1485468"/>
            <a:chExt cx="3084442" cy="1229390"/>
          </a:xfrm>
        </p:grpSpPr>
        <mc:AlternateContent xmlns:mc="http://schemas.openxmlformats.org/markup-compatibility/2006" xmlns:a14="http://schemas.microsoft.com/office/drawing/2010/main">
          <mc:Choice Requires="a14">
            <p:sp>
              <p:nvSpPr>
                <p:cNvPr id="25" name="TextBox 24"/>
                <p:cNvSpPr txBox="1"/>
                <p:nvPr/>
              </p:nvSpPr>
              <p:spPr>
                <a:xfrm>
                  <a:off x="4636597" y="1601989"/>
                  <a:ext cx="2459071" cy="369332"/>
                </a:xfrm>
                <a:prstGeom prst="rect">
                  <a:avLst/>
                </a:prstGeom>
                <a:noFill/>
              </p:spPr>
              <p:txBody>
                <a:bodyPr wrap="none" rtlCol="0">
                  <a:spAutoFit/>
                </a:bodyPr>
                <a:lstStyle/>
                <a:p>
                  <a:r>
                    <a:rPr lang="en-US" dirty="0" smtClean="0"/>
                    <a:t>crossing free </a:t>
                  </a:r>
                  <a:r>
                    <a:rPr lang="en-US" dirty="0" err="1" smtClean="0"/>
                    <a:t>subgraph</a:t>
                  </a:r>
                  <a:r>
                    <a:rPr lang="en-US" dirty="0" smtClean="0"/>
                    <a:t> </a:t>
                  </a:r>
                  <a14:m>
                    <m:oMath xmlns:m="http://schemas.openxmlformats.org/officeDocument/2006/math">
                      <m:r>
                        <a:rPr lang="en-US" i="1" dirty="0" smtClean="0">
                          <a:latin typeface="Cambria Math"/>
                        </a:rPr>
                        <m:t>𝑆</m:t>
                      </m:r>
                    </m:oMath>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636597" y="1601989"/>
                  <a:ext cx="2459071" cy="369332"/>
                </a:xfrm>
                <a:prstGeom prst="rect">
                  <a:avLst/>
                </a:prstGeom>
                <a:blipFill rotWithShape="1">
                  <a:blip r:embed="rId4"/>
                  <a:stretch>
                    <a:fillRect l="-2233"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580527" y="2345526"/>
                  <a:ext cx="2167773" cy="369332"/>
                </a:xfrm>
                <a:prstGeom prst="rect">
                  <a:avLst/>
                </a:prstGeom>
                <a:noFill/>
              </p:spPr>
              <p:txBody>
                <a:bodyPr wrap="none" rtlCol="0">
                  <a:spAutoFit/>
                </a:bodyPr>
                <a:lstStyle/>
                <a:p>
                  <a:r>
                    <a:rPr lang="en-US" dirty="0" smtClean="0"/>
                    <a:t>additional edges </a:t>
                  </a:r>
                  <a14:m>
                    <m:oMath xmlns:m="http://schemas.openxmlformats.org/officeDocument/2006/math">
                      <m:r>
                        <a:rPr lang="en-US" i="1" dirty="0" smtClean="0">
                          <a:latin typeface="Cambria Math"/>
                        </a:rPr>
                        <m:t>𝐺</m:t>
                      </m:r>
                      <m:r>
                        <a:rPr lang="en-US" i="1" dirty="0" smtClean="0">
                          <a:latin typeface="Cambria Math"/>
                        </a:rPr>
                        <m:t>\</m:t>
                      </m:r>
                      <m:r>
                        <m:rPr>
                          <m:sty m:val="p"/>
                        </m:rPr>
                        <a:rPr lang="en-US" i="1" dirty="0" smtClean="0">
                          <a:latin typeface="Cambria Math"/>
                        </a:rPr>
                        <m:t>S</m:t>
                      </m:r>
                    </m:oMath>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580527" y="2345526"/>
                  <a:ext cx="2167773" cy="369332"/>
                </a:xfrm>
                <a:prstGeom prst="rect">
                  <a:avLst/>
                </a:prstGeom>
                <a:blipFill rotWithShape="1">
                  <a:blip r:embed="rId5"/>
                  <a:stretch>
                    <a:fillRect l="-2247" t="-8333" b="-26667"/>
                  </a:stretch>
                </a:blipFill>
              </p:spPr>
              <p:txBody>
                <a:bodyPr/>
                <a:lstStyle/>
                <a:p>
                  <a:r>
                    <a:rPr lang="en-US">
                      <a:noFill/>
                    </a:rPr>
                    <a:t> </a:t>
                  </a:r>
                </a:p>
              </p:txBody>
            </p:sp>
          </mc:Fallback>
        </mc:AlternateContent>
        <p:cxnSp>
          <p:nvCxnSpPr>
            <p:cNvPr id="27" name="Straight Connector 26"/>
            <p:cNvCxnSpPr/>
            <p:nvPr/>
          </p:nvCxnSpPr>
          <p:spPr>
            <a:xfrm flipH="1">
              <a:off x="4070931" y="1485468"/>
              <a:ext cx="417471" cy="4919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11226" y="2205431"/>
              <a:ext cx="477176" cy="5094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253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4" name="Content Placeholder 2"/>
          <p:cNvSpPr>
            <a:spLocks noGrp="1"/>
          </p:cNvSpPr>
          <p:nvPr>
            <p:ph idx="1"/>
          </p:nvPr>
        </p:nvSpPr>
        <p:spPr>
          <a:xfrm>
            <a:off x="198634" y="1447800"/>
            <a:ext cx="8777514" cy="1295400"/>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buNone/>
            </a:pPr>
            <a:r>
              <a:rPr lang="en-US" b="1" dirty="0" smtClean="0"/>
              <a:t>Theorem </a:t>
            </a:r>
            <a:endParaRPr lang="en-US" dirty="0"/>
          </a:p>
          <a:p>
            <a:pPr marL="0" indent="0">
              <a:buNone/>
            </a:pPr>
            <a:r>
              <a:rPr lang="en-US" b="1" dirty="0"/>
              <a:t>	</a:t>
            </a:r>
            <a:r>
              <a:rPr lang="en-US" dirty="0" smtClean="0"/>
              <a:t>Partial planarity is solvable in polynomial time.</a:t>
            </a:r>
            <a:endParaRPr lang="en-US" b="1" dirty="0" smtClean="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28600" y="4191000"/>
                <a:ext cx="8686800" cy="147796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bg1">
                        <a:lumMod val="85000"/>
                      </a:schemeClr>
                    </a:solidFill>
                  </a:rPr>
                  <a:t>Theorem </a:t>
                </a:r>
                <a:endParaRPr lang="en-US" dirty="0" smtClean="0">
                  <a:solidFill>
                    <a:schemeClr val="bg1">
                      <a:lumMod val="85000"/>
                    </a:schemeClr>
                  </a:solidFill>
                </a:endParaRPr>
              </a:p>
              <a:p>
                <a:pPr marL="0" indent="0">
                  <a:buFont typeface="Arial" panose="020B0604020202020204" pitchFamily="34" charset="0"/>
                  <a:buNone/>
                </a:pPr>
                <a:r>
                  <a:rPr lang="en-US" b="1" dirty="0" smtClean="0">
                    <a:solidFill>
                      <a:schemeClr val="bg1">
                        <a:lumMod val="85000"/>
                      </a:schemeClr>
                    </a:solidFill>
                  </a:rPr>
                  <a:t>	</a:t>
                </a:r>
                <a:r>
                  <a:rPr lang="en-US" dirty="0" smtClean="0">
                    <a:solidFill>
                      <a:schemeClr val="bg1">
                        <a:lumMod val="85000"/>
                      </a:schemeClr>
                    </a:solidFill>
                  </a:rPr>
                  <a:t>Geometric partial 1-planarity is as hard as</a:t>
                </a:r>
              </a:p>
              <a:p>
                <a:pPr marL="0" indent="0">
                  <a:buFont typeface="Arial" panose="020B0604020202020204" pitchFamily="34" charset="0"/>
                  <a:buNone/>
                </a:pPr>
                <a:r>
                  <a:rPr lang="en-US" dirty="0">
                    <a:solidFill>
                      <a:schemeClr val="bg1">
                        <a:lumMod val="85000"/>
                      </a:schemeClr>
                    </a:solidFill>
                  </a:rPr>
                  <a:t>	</a:t>
                </a:r>
                <a14:m>
                  <m:oMath xmlns:m="http://schemas.openxmlformats.org/officeDocument/2006/math">
                    <m:r>
                      <a:rPr lang="en-US" b="0" i="1" smtClean="0">
                        <a:solidFill>
                          <a:schemeClr val="bg1">
                            <a:lumMod val="85000"/>
                          </a:schemeClr>
                        </a:solidFill>
                        <a:latin typeface="Cambria Math"/>
                      </a:rPr>
                      <m:t>∃</m:t>
                    </m:r>
                    <m:r>
                      <a:rPr lang="en-US" b="0" i="1" smtClean="0">
                        <a:solidFill>
                          <a:schemeClr val="bg1">
                            <a:lumMod val="85000"/>
                          </a:schemeClr>
                        </a:solidFill>
                        <a:latin typeface="Cambria Math"/>
                      </a:rPr>
                      <m:t>ℝ</m:t>
                    </m:r>
                  </m:oMath>
                </a14:m>
                <a:r>
                  <a:rPr lang="en-US" dirty="0" smtClean="0">
                    <a:solidFill>
                      <a:schemeClr val="bg1">
                        <a:lumMod val="85000"/>
                      </a:schemeClr>
                    </a:solidFill>
                  </a:rPr>
                  <a:t>, the existential theory of the real numbers.</a:t>
                </a:r>
                <a:endParaRPr lang="en-US" b="1" dirty="0" smtClean="0">
                  <a:solidFill>
                    <a:schemeClr val="bg1">
                      <a:lumMod val="85000"/>
                    </a:schemeClr>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28600" y="4191000"/>
                <a:ext cx="8686800" cy="147796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74301" y="5943599"/>
                <a:ext cx="37953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solidFill>
                            <a:schemeClr val="bg1">
                              <a:lumMod val="85000"/>
                            </a:schemeClr>
                          </a:solidFill>
                          <a:latin typeface="Cambria Math"/>
                        </a:rPr>
                        <m:t>NP</m:t>
                      </m:r>
                      <m:r>
                        <a:rPr lang="en-US" sz="3200" b="0" i="1" smtClean="0">
                          <a:solidFill>
                            <a:schemeClr val="bg1">
                              <a:lumMod val="85000"/>
                            </a:schemeClr>
                          </a:solidFill>
                          <a:latin typeface="Cambria Math"/>
                        </a:rPr>
                        <m:t>⊆∃</m:t>
                      </m:r>
                      <m:r>
                        <a:rPr lang="en-US" sz="3200" b="0" i="1" smtClean="0">
                          <a:solidFill>
                            <a:schemeClr val="bg1">
                              <a:lumMod val="85000"/>
                            </a:schemeClr>
                          </a:solidFill>
                          <a:latin typeface="Cambria Math"/>
                        </a:rPr>
                        <m:t>ℝ</m:t>
                      </m:r>
                      <m:r>
                        <a:rPr lang="en-US" sz="3200" b="0" i="1" smtClean="0">
                          <a:solidFill>
                            <a:schemeClr val="bg1">
                              <a:lumMod val="85000"/>
                            </a:schemeClr>
                          </a:solidFill>
                          <a:latin typeface="Cambria Math"/>
                        </a:rPr>
                        <m:t>⊆</m:t>
                      </m:r>
                      <m:r>
                        <m:rPr>
                          <m:sty m:val="p"/>
                        </m:rPr>
                        <a:rPr lang="en-US" sz="3200" b="0" i="0" smtClean="0">
                          <a:solidFill>
                            <a:schemeClr val="bg1">
                              <a:lumMod val="85000"/>
                            </a:schemeClr>
                          </a:solidFill>
                          <a:latin typeface="Cambria Math"/>
                        </a:rPr>
                        <m:t>PSPACE</m:t>
                      </m:r>
                    </m:oMath>
                  </m:oMathPara>
                </a14:m>
                <a:endParaRPr lang="en-US" sz="3200" dirty="0">
                  <a:solidFill>
                    <a:schemeClr val="bg1">
                      <a:lumMod val="8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74301" y="5943599"/>
                <a:ext cx="3795398" cy="584775"/>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583838" y="3154755"/>
            <a:ext cx="7671524" cy="584775"/>
          </a:xfrm>
          <a:prstGeom prst="rect">
            <a:avLst/>
          </a:prstGeom>
          <a:noFill/>
        </p:spPr>
        <p:txBody>
          <a:bodyPr wrap="none" rtlCol="0">
            <a:spAutoFit/>
          </a:bodyPr>
          <a:lstStyle/>
          <a:p>
            <a:r>
              <a:rPr lang="en-US" sz="3200" dirty="0" smtClean="0">
                <a:solidFill>
                  <a:schemeClr val="bg1">
                    <a:lumMod val="85000"/>
                  </a:schemeClr>
                </a:solidFill>
              </a:rPr>
              <a:t>edge is </a:t>
            </a:r>
            <a:r>
              <a:rPr lang="en-US" sz="3200" i="1" dirty="0" smtClean="0">
                <a:solidFill>
                  <a:schemeClr val="bg1">
                    <a:lumMod val="85000"/>
                  </a:schemeClr>
                </a:solidFill>
              </a:rPr>
              <a:t>1-planar</a:t>
            </a:r>
            <a:r>
              <a:rPr lang="en-US" sz="3200" dirty="0" smtClean="0">
                <a:solidFill>
                  <a:schemeClr val="bg1">
                    <a:lumMod val="85000"/>
                  </a:schemeClr>
                </a:solidFill>
              </a:rPr>
              <a:t> if it has at most one crossing</a:t>
            </a:r>
            <a:endParaRPr lang="en-US" sz="3200" dirty="0">
              <a:solidFill>
                <a:schemeClr val="bg1">
                  <a:lumMod val="85000"/>
                </a:schemeClr>
              </a:solidFill>
            </a:endParaRPr>
          </a:p>
        </p:txBody>
      </p:sp>
    </p:spTree>
    <p:extLst>
      <p:ext uri="{BB962C8B-B14F-4D97-AF65-F5344CB8AC3E}">
        <p14:creationId xmlns:p14="http://schemas.microsoft.com/office/powerpoint/2010/main" val="1312590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Existential Theory of the Real Numbers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360336" y="1458724"/>
                <a:ext cx="7391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a:rPr>
                        <m:t>∃</m:t>
                      </m:r>
                      <m:r>
                        <a:rPr lang="en-US" sz="2800" b="0" i="1" dirty="0" smtClean="0">
                          <a:latin typeface="Cambria Math"/>
                        </a:rPr>
                        <m:t>𝑥</m:t>
                      </m:r>
                      <m:r>
                        <a:rPr lang="en-US" sz="2800" b="0" i="1" dirty="0" smtClean="0">
                          <a:latin typeface="Cambria Math"/>
                        </a:rPr>
                        <m:t>, </m:t>
                      </m:r>
                      <m:r>
                        <a:rPr lang="en-US" sz="2800" b="0" i="1" dirty="0" smtClean="0">
                          <a:latin typeface="Cambria Math"/>
                        </a:rPr>
                        <m:t>𝑦</m:t>
                      </m:r>
                      <m:r>
                        <a:rPr lang="en-US" sz="2800" b="0" i="1" dirty="0" smtClean="0">
                          <a:latin typeface="Cambria Math"/>
                        </a:rPr>
                        <m:t>, </m:t>
                      </m:r>
                      <m:r>
                        <a:rPr lang="en-US" sz="2800" b="0" i="1" dirty="0" smtClean="0">
                          <a:latin typeface="Cambria Math"/>
                        </a:rPr>
                        <m:t>𝑧</m:t>
                      </m:r>
                      <m:r>
                        <a:rPr lang="en-US" sz="2800" b="0" i="1" dirty="0" smtClean="0">
                          <a:latin typeface="Cambria Math"/>
                        </a:rPr>
                        <m:t>:</m:t>
                      </m:r>
                      <m:sSup>
                        <m:sSupPr>
                          <m:ctrlPr>
                            <a:rPr lang="en-US" sz="2800" b="0" i="1" dirty="0" smtClean="0">
                              <a:latin typeface="Cambria Math"/>
                            </a:rPr>
                          </m:ctrlPr>
                        </m:sSupPr>
                        <m:e>
                          <m:r>
                            <a:rPr lang="en-US" sz="2800" b="0" i="1" dirty="0" smtClean="0">
                              <a:latin typeface="Cambria Math"/>
                            </a:rPr>
                            <m:t>𝑥</m:t>
                          </m:r>
                        </m:e>
                        <m:sup>
                          <m:r>
                            <a:rPr lang="en-US" sz="2800" b="0" i="1" dirty="0" smtClean="0">
                              <a:latin typeface="Cambria Math"/>
                            </a:rPr>
                            <m:t>2</m:t>
                          </m:r>
                        </m:sup>
                      </m:sSup>
                      <m:r>
                        <a:rPr lang="en-US" sz="2800" b="0" i="1" dirty="0" smtClean="0">
                          <a:latin typeface="Cambria Math"/>
                        </a:rPr>
                        <m:t>=</m:t>
                      </m:r>
                      <m:r>
                        <a:rPr lang="en-US" sz="2800" b="0" i="1" dirty="0" smtClean="0">
                          <a:latin typeface="Cambria Math"/>
                        </a:rPr>
                        <m:t>𝑥</m:t>
                      </m:r>
                      <m:r>
                        <a:rPr lang="en-US" sz="2800" b="0" i="1" dirty="0" smtClean="0">
                          <a:latin typeface="Cambria Math"/>
                        </a:rPr>
                        <m:t>∧</m:t>
                      </m:r>
                      <m:sSup>
                        <m:sSupPr>
                          <m:ctrlPr>
                            <a:rPr lang="en-US" sz="2800" b="0" i="1" dirty="0" smtClean="0">
                              <a:latin typeface="Cambria Math"/>
                            </a:rPr>
                          </m:ctrlPr>
                        </m:sSupPr>
                        <m:e>
                          <m:r>
                            <a:rPr lang="en-US" sz="2800" b="0" i="1" dirty="0" smtClean="0">
                              <a:latin typeface="Cambria Math"/>
                            </a:rPr>
                            <m:t>𝑦</m:t>
                          </m:r>
                        </m:e>
                        <m:sup>
                          <m:r>
                            <a:rPr lang="en-US" sz="2800" b="0" i="1" dirty="0" smtClean="0">
                              <a:latin typeface="Cambria Math"/>
                            </a:rPr>
                            <m:t>2</m:t>
                          </m:r>
                        </m:sup>
                      </m:sSup>
                      <m:r>
                        <a:rPr lang="en-US" sz="2800" b="0" i="1" dirty="0" smtClean="0">
                          <a:latin typeface="Cambria Math"/>
                        </a:rPr>
                        <m:t>=</m:t>
                      </m:r>
                      <m:r>
                        <a:rPr lang="en-US" sz="2800" b="0" i="1" dirty="0" smtClean="0">
                          <a:latin typeface="Cambria Math"/>
                        </a:rPr>
                        <m:t>𝑦</m:t>
                      </m:r>
                      <m:r>
                        <a:rPr lang="en-US" sz="2800" b="0" i="1" dirty="0" smtClean="0">
                          <a:latin typeface="Cambria Math"/>
                        </a:rPr>
                        <m:t>∧</m:t>
                      </m:r>
                      <m:r>
                        <a:rPr lang="en-US" sz="2800" b="0" i="1" dirty="0" smtClean="0">
                          <a:latin typeface="Cambria Math"/>
                        </a:rPr>
                        <m:t>𝑥</m:t>
                      </m:r>
                      <m:r>
                        <a:rPr lang="en-US" sz="2800" b="0" i="1" dirty="0" smtClean="0">
                          <a:latin typeface="Cambria Math"/>
                        </a:rPr>
                        <m:t>&lt;</m:t>
                      </m:r>
                      <m:r>
                        <a:rPr lang="en-US" sz="2800" b="0" i="1" dirty="0" smtClean="0">
                          <a:latin typeface="Cambria Math"/>
                        </a:rPr>
                        <m:t>𝑦</m:t>
                      </m:r>
                      <m:r>
                        <a:rPr lang="en-US" sz="2800" b="0" i="1" dirty="0" smtClean="0">
                          <a:latin typeface="Cambria Math"/>
                        </a:rPr>
                        <m:t>∧</m:t>
                      </m:r>
                      <m:sSup>
                        <m:sSupPr>
                          <m:ctrlPr>
                            <a:rPr lang="en-US" sz="2800" b="0" i="1" dirty="0" smtClean="0">
                              <a:latin typeface="Cambria Math"/>
                            </a:rPr>
                          </m:ctrlPr>
                        </m:sSupPr>
                        <m:e>
                          <m:r>
                            <a:rPr lang="en-US" sz="2800" b="0" i="1" dirty="0" smtClean="0">
                              <a:latin typeface="Cambria Math"/>
                            </a:rPr>
                            <m:t>𝑧</m:t>
                          </m:r>
                        </m:e>
                        <m:sup>
                          <m:r>
                            <a:rPr lang="en-US" sz="2800" b="0" i="1" dirty="0" smtClean="0">
                              <a:latin typeface="Cambria Math"/>
                            </a:rPr>
                            <m:t>2</m:t>
                          </m:r>
                        </m:sup>
                      </m:sSup>
                      <m:r>
                        <a:rPr lang="en-US" sz="2800" b="0" i="1" dirty="0" smtClean="0">
                          <a:latin typeface="Cambria Math"/>
                        </a:rPr>
                        <m:t>=</m:t>
                      </m:r>
                      <m:r>
                        <a:rPr lang="en-US" sz="2800" b="0" i="1" dirty="0" smtClean="0">
                          <a:latin typeface="Cambria Math"/>
                        </a:rPr>
                        <m:t>𝑦</m:t>
                      </m:r>
                      <m:r>
                        <a:rPr lang="en-US" sz="2800" b="0" i="1" dirty="0" smtClean="0">
                          <a:latin typeface="Cambria Math"/>
                        </a:rPr>
                        <m:t>+</m:t>
                      </m:r>
                      <m:r>
                        <a:rPr lang="en-US" sz="2800" b="0" i="1" dirty="0" smtClean="0">
                          <a:latin typeface="Cambria Math"/>
                        </a:rPr>
                        <m:t>𝑦</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360336" y="1458724"/>
                <a:ext cx="7391400" cy="523220"/>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685800" y="1535668"/>
            <a:ext cx="523798" cy="369332"/>
          </a:xfrm>
          <a:prstGeom prst="rect">
            <a:avLst/>
          </a:prstGeom>
          <a:noFill/>
        </p:spPr>
        <p:txBody>
          <a:bodyPr wrap="none" rtlCol="0">
            <a:spAutoFit/>
          </a:bodyPr>
          <a:lstStyle/>
          <a:p>
            <a:r>
              <a:rPr lang="en-US" dirty="0" smtClean="0"/>
              <a:t>E.g.</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899823" y="2209800"/>
                <a:ext cx="7391400" cy="17729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a:rPr>
                        <m:t>∃</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1</m:t>
                          </m:r>
                        </m:sub>
                      </m:sSub>
                      <m:r>
                        <a:rPr lang="en-US" sz="2800" b="0" i="1" dirty="0" smtClean="0">
                          <a:latin typeface="Cambria Math"/>
                        </a:rPr>
                        <m:t>,…, </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𝑛</m:t>
                          </m:r>
                        </m:sub>
                      </m:sSub>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rPr>
                            <m:t>0&lt; </m:t>
                          </m:r>
                          <m:r>
                            <a:rPr lang="en-US" sz="2800" b="0" i="1" dirty="0" smtClean="0">
                              <a:latin typeface="Cambria Math"/>
                            </a:rPr>
                            <m:t>𝑥</m:t>
                          </m:r>
                        </m:e>
                        <m:sub>
                          <m:r>
                            <a:rPr lang="en-US" sz="2800" b="0" i="1" dirty="0" smtClean="0">
                              <a:latin typeface="Cambria Math"/>
                            </a:rPr>
                            <m:t>1</m:t>
                          </m:r>
                        </m:sub>
                      </m:sSub>
                      <m:r>
                        <a:rPr lang="en-US" sz="2800" b="0" i="1" dirty="0" smtClean="0">
                          <a:latin typeface="Cambria Math"/>
                        </a:rPr>
                        <m:t>&lt;</m:t>
                      </m:r>
                      <m:f>
                        <m:fPr>
                          <m:ctrlPr>
                            <a:rPr lang="en-US" sz="2800" b="0" i="1" dirty="0" smtClean="0">
                              <a:latin typeface="Cambria Math"/>
                            </a:rPr>
                          </m:ctrlPr>
                        </m:fPr>
                        <m:num>
                          <m:r>
                            <a:rPr lang="en-US" sz="2800" b="0" i="1" dirty="0" smtClean="0">
                              <a:latin typeface="Cambria Math"/>
                            </a:rPr>
                            <m:t>1</m:t>
                          </m:r>
                        </m:num>
                        <m:den>
                          <m:r>
                            <a:rPr lang="en-US" sz="2800" b="0" i="1" dirty="0" smtClean="0">
                              <a:latin typeface="Cambria Math"/>
                            </a:rPr>
                            <m:t>2</m:t>
                          </m:r>
                        </m:den>
                      </m:f>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dirty="0" smtClean="0">
                          <a:latin typeface="Cambria Math"/>
                        </a:rPr>
                        <m:t>                            ∧0&lt;</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2</m:t>
                          </m:r>
                        </m:sub>
                      </m:sSub>
                      <m:r>
                        <a:rPr lang="en-US" sz="2800" b="0" i="1" dirty="0" smtClean="0">
                          <a:latin typeface="Cambria Math"/>
                        </a:rPr>
                        <m:t>&lt;</m:t>
                      </m:r>
                      <m:sSubSup>
                        <m:sSubSupPr>
                          <m:ctrlPr>
                            <a:rPr lang="en-US" sz="2800" b="0" i="1" dirty="0" smtClean="0">
                              <a:latin typeface="Cambria Math"/>
                            </a:rPr>
                          </m:ctrlPr>
                        </m:sSubSupPr>
                        <m:e>
                          <m:r>
                            <a:rPr lang="en-US" sz="2800" b="0" i="1" dirty="0" smtClean="0">
                              <a:latin typeface="Cambria Math"/>
                            </a:rPr>
                            <m:t>𝑥</m:t>
                          </m:r>
                        </m:e>
                        <m:sub>
                          <m:r>
                            <a:rPr lang="en-US" sz="2800" b="0" i="1" dirty="0" smtClean="0">
                              <a:latin typeface="Cambria Math"/>
                            </a:rPr>
                            <m:t>1</m:t>
                          </m:r>
                        </m:sub>
                        <m:sup>
                          <m:r>
                            <a:rPr lang="en-US" sz="2800" b="0" i="1" dirty="0" smtClean="0">
                              <a:latin typeface="Cambria Math"/>
                            </a:rPr>
                            <m:t>2</m:t>
                          </m:r>
                        </m:sup>
                      </m:sSubSup>
                      <m:r>
                        <a:rPr lang="en-US" sz="2800" b="0" i="1" dirty="0" smtClean="0">
                          <a:latin typeface="Cambria Math"/>
                        </a:rPr>
                        <m:t>∧…</m:t>
                      </m:r>
                    </m:oMath>
                  </m:oMathPara>
                </a14:m>
                <a:endParaRPr lang="en-US" sz="2800" b="0" i="1" dirty="0" smtClean="0">
                  <a:latin typeface="Cambria Math"/>
                </a:endParaRPr>
              </a:p>
              <a:p>
                <a:r>
                  <a:rPr lang="en-US" sz="2800" b="0" dirty="0" smtClean="0"/>
                  <a:t>                                         </a:t>
                </a:r>
                <a14:m>
                  <m:oMath xmlns:m="http://schemas.openxmlformats.org/officeDocument/2006/math">
                    <m:r>
                      <a:rPr lang="en-US" sz="2800" b="0" i="1" dirty="0" smtClean="0">
                        <a:latin typeface="Cambria Math"/>
                      </a:rPr>
                      <m:t>∧0&lt;</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𝑛</m:t>
                        </m:r>
                      </m:sub>
                    </m:sSub>
                    <m:r>
                      <a:rPr lang="en-US" sz="2800" b="0" i="1" dirty="0" smtClean="0">
                        <a:latin typeface="Cambria Math"/>
                      </a:rPr>
                      <m:t>&lt;</m:t>
                    </m:r>
                    <m:sSubSup>
                      <m:sSubSupPr>
                        <m:ctrlPr>
                          <a:rPr lang="en-US" sz="2800" b="0" i="1" dirty="0" smtClean="0">
                            <a:latin typeface="Cambria Math"/>
                          </a:rPr>
                        </m:ctrlPr>
                      </m:sSubSupPr>
                      <m:e>
                        <m:r>
                          <a:rPr lang="en-US" sz="2800" b="0" i="1" dirty="0" smtClean="0">
                            <a:latin typeface="Cambria Math"/>
                          </a:rPr>
                          <m:t>𝑥</m:t>
                        </m:r>
                      </m:e>
                      <m:sub>
                        <m:r>
                          <a:rPr lang="en-US" sz="2800" b="0" i="1" dirty="0" smtClean="0">
                            <a:latin typeface="Cambria Math"/>
                          </a:rPr>
                          <m:t>𝑛</m:t>
                        </m:r>
                        <m:r>
                          <a:rPr lang="en-US" sz="2800" b="0" i="1" dirty="0" smtClean="0">
                            <a:latin typeface="Cambria Math"/>
                          </a:rPr>
                          <m:t>−1</m:t>
                        </m:r>
                      </m:sub>
                      <m:sup>
                        <m:r>
                          <a:rPr lang="en-US" sz="2800" b="0" i="1" dirty="0" smtClean="0">
                            <a:latin typeface="Cambria Math"/>
                          </a:rPr>
                          <m:t>2</m:t>
                        </m:r>
                      </m:sup>
                    </m:sSubSup>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99823" y="2209800"/>
                <a:ext cx="7391400" cy="1772921"/>
              </a:xfrm>
              <a:prstGeom prst="rect">
                <a:avLst/>
              </a:prstGeom>
              <a:blipFill rotWithShape="1">
                <a:blip r:embed="rId4"/>
                <a:stretch>
                  <a:fillRect/>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5"/>
          <a:srcRect/>
          <a:stretch>
            <a:fillRect/>
          </a:stretch>
        </p:blipFill>
        <p:spPr bwMode="auto">
          <a:xfrm>
            <a:off x="2971800" y="4119736"/>
            <a:ext cx="1478671" cy="1219200"/>
          </a:xfrm>
          <a:prstGeom prst="rect">
            <a:avLst/>
          </a:prstGeom>
          <a:noFill/>
          <a:ln w="9525">
            <a:noFill/>
            <a:miter lim="800000"/>
            <a:headEnd/>
            <a:tailEnd/>
          </a:ln>
          <a:effectLst/>
        </p:spPr>
      </p:pic>
      <p:pic>
        <p:nvPicPr>
          <p:cNvPr id="9" name="Picture 2" descr="http://upload.wikimedia.org/wikipedia/commons/thumb/4/4c/Pyramid_face_lattice.svg/605px-Pyramid_face_lattice.svg.png"/>
          <p:cNvPicPr>
            <a:picLocks noChangeAspect="1" noChangeArrowheads="1"/>
          </p:cNvPicPr>
          <p:nvPr/>
        </p:nvPicPr>
        <p:blipFill>
          <a:blip r:embed="rId6"/>
          <a:srcRect/>
          <a:stretch>
            <a:fillRect/>
          </a:stretch>
        </p:blipFill>
        <p:spPr bwMode="auto">
          <a:xfrm>
            <a:off x="5461883" y="4267200"/>
            <a:ext cx="2711823" cy="1371600"/>
          </a:xfrm>
          <a:prstGeom prst="rect">
            <a:avLst/>
          </a:prstGeom>
          <a:noFill/>
        </p:spPr>
      </p:pic>
      <p:pic>
        <p:nvPicPr>
          <p:cNvPr id="15" name="Picture 3"/>
          <p:cNvPicPr>
            <a:picLocks noChangeAspect="1" noChangeArrowheads="1"/>
          </p:cNvPicPr>
          <p:nvPr/>
        </p:nvPicPr>
        <p:blipFill>
          <a:blip r:embed="rId7"/>
          <a:srcRect/>
          <a:stretch>
            <a:fillRect/>
          </a:stretch>
        </p:blipFill>
        <p:spPr bwMode="auto">
          <a:xfrm>
            <a:off x="4497848" y="5568315"/>
            <a:ext cx="1285875" cy="933450"/>
          </a:xfrm>
          <a:prstGeom prst="rect">
            <a:avLst/>
          </a:prstGeom>
          <a:noFill/>
          <a:ln w="9525">
            <a:noFill/>
            <a:miter lim="800000"/>
            <a:headEnd/>
            <a:tailEnd/>
          </a:ln>
          <a:effectLst/>
        </p:spPr>
      </p:pic>
      <p:grpSp>
        <p:nvGrpSpPr>
          <p:cNvPr id="26" name="Group 25"/>
          <p:cNvGrpSpPr/>
          <p:nvPr/>
        </p:nvGrpSpPr>
        <p:grpSpPr>
          <a:xfrm>
            <a:off x="2476500" y="5638801"/>
            <a:ext cx="990601" cy="914399"/>
            <a:chOff x="2476500" y="5638801"/>
            <a:chExt cx="990601" cy="914399"/>
          </a:xfrm>
        </p:grpSpPr>
        <p:cxnSp>
          <p:nvCxnSpPr>
            <p:cNvPr id="11" name="Straight Connector 10"/>
            <p:cNvCxnSpPr/>
            <p:nvPr/>
          </p:nvCxnSpPr>
          <p:spPr>
            <a:xfrm>
              <a:off x="2531533" y="5821680"/>
              <a:ext cx="495300" cy="731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476500" y="5882640"/>
              <a:ext cx="770467"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61733" y="5638801"/>
              <a:ext cx="605368" cy="670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696633" y="6187440"/>
              <a:ext cx="275169"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96633" y="5882640"/>
              <a:ext cx="770468"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05238" y="4280941"/>
            <a:ext cx="2209800" cy="896790"/>
            <a:chOff x="457200" y="1567934"/>
            <a:chExt cx="3657600" cy="1881556"/>
          </a:xfrm>
        </p:grpSpPr>
        <p:cxnSp>
          <p:nvCxnSpPr>
            <p:cNvPr id="17" name="Straight Connector 16"/>
            <p:cNvCxnSpPr/>
            <p:nvPr/>
          </p:nvCxnSpPr>
          <p:spPr>
            <a:xfrm>
              <a:off x="685800" y="19050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32004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1567934"/>
              <a:ext cx="1981200" cy="18815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47900" y="1567934"/>
              <a:ext cx="1314166" cy="18815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1752600"/>
              <a:ext cx="3069609"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85800" y="1752600"/>
              <a:ext cx="3429000" cy="1600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7200" y="1567934"/>
              <a:ext cx="1917510" cy="18610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28800" y="1752600"/>
              <a:ext cx="2133600" cy="160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607325" y="2217761"/>
              <a:ext cx="3398293" cy="327846"/>
            </a:xfrm>
            <a:custGeom>
              <a:avLst/>
              <a:gdLst>
                <a:gd name="connsiteX0" fmla="*/ 0 w 3398293"/>
                <a:gd name="connsiteY0" fmla="*/ 0 h 327846"/>
                <a:gd name="connsiteX1" fmla="*/ 955344 w 3398293"/>
                <a:gd name="connsiteY1" fmla="*/ 163773 h 327846"/>
                <a:gd name="connsiteX2" fmla="*/ 1569493 w 3398293"/>
                <a:gd name="connsiteY2" fmla="*/ 88711 h 327846"/>
                <a:gd name="connsiteX3" fmla="*/ 2292824 w 3398293"/>
                <a:gd name="connsiteY3" fmla="*/ 320723 h 327846"/>
                <a:gd name="connsiteX4" fmla="*/ 3398293 w 3398293"/>
                <a:gd name="connsiteY4" fmla="*/ 245660 h 32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293" h="327846">
                  <a:moveTo>
                    <a:pt x="0" y="0"/>
                  </a:moveTo>
                  <a:cubicBezTo>
                    <a:pt x="346881" y="74494"/>
                    <a:pt x="693762" y="148988"/>
                    <a:pt x="955344" y="163773"/>
                  </a:cubicBezTo>
                  <a:cubicBezTo>
                    <a:pt x="1216926" y="178558"/>
                    <a:pt x="1346580" y="62553"/>
                    <a:pt x="1569493" y="88711"/>
                  </a:cubicBezTo>
                  <a:cubicBezTo>
                    <a:pt x="1792406" y="114869"/>
                    <a:pt x="1988024" y="294565"/>
                    <a:pt x="2292824" y="320723"/>
                  </a:cubicBezTo>
                  <a:cubicBezTo>
                    <a:pt x="2597624" y="346881"/>
                    <a:pt x="2997958" y="296270"/>
                    <a:pt x="3398293" y="24566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87328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Stretchability</a:t>
            </a:r>
            <a:r>
              <a:rPr lang="en-US" dirty="0" smtClean="0"/>
              <a:t> of </a:t>
            </a:r>
            <a:br>
              <a:rPr lang="en-US" dirty="0" smtClean="0"/>
            </a:br>
            <a:r>
              <a:rPr lang="en-US" dirty="0" err="1" smtClean="0"/>
              <a:t>Pseudoline</a:t>
            </a:r>
            <a:r>
              <a:rPr lang="en-US" dirty="0" smtClean="0"/>
              <a:t> Arrangements</a:t>
            </a:r>
            <a:endParaRPr lang="en-US" dirty="0"/>
          </a:p>
        </p:txBody>
      </p:sp>
      <p:sp>
        <p:nvSpPr>
          <p:cNvPr id="4" name="TextBox 3"/>
          <p:cNvSpPr txBox="1"/>
          <p:nvPr/>
        </p:nvSpPr>
        <p:spPr>
          <a:xfrm>
            <a:off x="4881349" y="2324046"/>
            <a:ext cx="3896901" cy="369332"/>
          </a:xfrm>
          <a:prstGeom prst="rect">
            <a:avLst/>
          </a:prstGeom>
          <a:noFill/>
        </p:spPr>
        <p:txBody>
          <a:bodyPr wrap="none" rtlCol="0">
            <a:spAutoFit/>
          </a:bodyPr>
          <a:lstStyle/>
          <a:p>
            <a:r>
              <a:rPr lang="en-US" dirty="0" smtClean="0"/>
              <a:t>Not stretchable (</a:t>
            </a:r>
            <a:r>
              <a:rPr lang="en-US" dirty="0" err="1" smtClean="0"/>
              <a:t>Pappus</a:t>
            </a:r>
            <a:r>
              <a:rPr lang="en-US" dirty="0" smtClean="0"/>
              <a:t>’ Configuration)</a:t>
            </a:r>
            <a:endParaRPr lang="en-US" dirty="0"/>
          </a:p>
        </p:txBody>
      </p:sp>
      <p:grpSp>
        <p:nvGrpSpPr>
          <p:cNvPr id="14" name="Group 13"/>
          <p:cNvGrpSpPr/>
          <p:nvPr/>
        </p:nvGrpSpPr>
        <p:grpSpPr>
          <a:xfrm>
            <a:off x="5308025" y="3947615"/>
            <a:ext cx="2667000" cy="2057400"/>
            <a:chOff x="2209800" y="1066800"/>
            <a:chExt cx="4724400" cy="3886200"/>
          </a:xfrm>
        </p:grpSpPr>
        <p:cxnSp>
          <p:nvCxnSpPr>
            <p:cNvPr id="7" name="Straight Connector 6"/>
            <p:cNvCxnSpPr/>
            <p:nvPr/>
          </p:nvCxnSpPr>
          <p:spPr>
            <a:xfrm>
              <a:off x="2209800" y="1066800"/>
              <a:ext cx="29718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1752600"/>
              <a:ext cx="3657600" cy="1881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42631" y="2508712"/>
              <a:ext cx="396296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00400" y="1600200"/>
              <a:ext cx="3733800" cy="203395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19116" y="4271749"/>
            <a:ext cx="2565780" cy="1733266"/>
            <a:chOff x="1119116" y="4271749"/>
            <a:chExt cx="2565780" cy="1733266"/>
          </a:xfrm>
        </p:grpSpPr>
        <p:sp>
          <p:nvSpPr>
            <p:cNvPr id="19" name="Freeform 18"/>
            <p:cNvSpPr/>
            <p:nvPr/>
          </p:nvSpPr>
          <p:spPr>
            <a:xfrm>
              <a:off x="1146412" y="4406460"/>
              <a:ext cx="2538484" cy="1589870"/>
            </a:xfrm>
            <a:custGeom>
              <a:avLst/>
              <a:gdLst>
                <a:gd name="connsiteX0" fmla="*/ 0 w 2538484"/>
                <a:gd name="connsiteY0" fmla="*/ 1767 h 1589870"/>
                <a:gd name="connsiteX1" fmla="*/ 409433 w 2538484"/>
                <a:gd name="connsiteY1" fmla="*/ 220131 h 1589870"/>
                <a:gd name="connsiteX2" fmla="*/ 750627 w 2538484"/>
                <a:gd name="connsiteY2" fmla="*/ 1380191 h 1589870"/>
                <a:gd name="connsiteX3" fmla="*/ 2538484 w 2538484"/>
                <a:gd name="connsiteY3" fmla="*/ 1584907 h 1589870"/>
              </a:gdLst>
              <a:ahLst/>
              <a:cxnLst>
                <a:cxn ang="0">
                  <a:pos x="connsiteX0" y="connsiteY0"/>
                </a:cxn>
                <a:cxn ang="0">
                  <a:pos x="connsiteX1" y="connsiteY1"/>
                </a:cxn>
                <a:cxn ang="0">
                  <a:pos x="connsiteX2" y="connsiteY2"/>
                </a:cxn>
                <a:cxn ang="0">
                  <a:pos x="connsiteX3" y="connsiteY3"/>
                </a:cxn>
              </a:cxnLst>
              <a:rect l="l" t="t" r="r" b="b"/>
              <a:pathLst>
                <a:path w="2538484" h="1589870">
                  <a:moveTo>
                    <a:pt x="0" y="1767"/>
                  </a:moveTo>
                  <a:cubicBezTo>
                    <a:pt x="142164" y="-3920"/>
                    <a:pt x="284329" y="-9606"/>
                    <a:pt x="409433" y="220131"/>
                  </a:cubicBezTo>
                  <a:cubicBezTo>
                    <a:pt x="534537" y="449868"/>
                    <a:pt x="395785" y="1152728"/>
                    <a:pt x="750627" y="1380191"/>
                  </a:cubicBezTo>
                  <a:cubicBezTo>
                    <a:pt x="1105469" y="1607654"/>
                    <a:pt x="1821976" y="1596280"/>
                    <a:pt x="2538484" y="158490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146411" y="4802843"/>
              <a:ext cx="2456598" cy="669910"/>
            </a:xfrm>
            <a:custGeom>
              <a:avLst/>
              <a:gdLst>
                <a:gd name="connsiteX0" fmla="*/ 0 w 2538484"/>
                <a:gd name="connsiteY0" fmla="*/ 65839 h 1007534"/>
                <a:gd name="connsiteX1" fmla="*/ 450376 w 2538484"/>
                <a:gd name="connsiteY1" fmla="*/ 52191 h 1007534"/>
                <a:gd name="connsiteX2" fmla="*/ 1009935 w 2538484"/>
                <a:gd name="connsiteY2" fmla="*/ 639045 h 1007534"/>
                <a:gd name="connsiteX3" fmla="*/ 2538484 w 2538484"/>
                <a:gd name="connsiteY3" fmla="*/ 1007534 h 1007534"/>
                <a:gd name="connsiteX0" fmla="*/ 0 w 2524837"/>
                <a:gd name="connsiteY0" fmla="*/ 156436 h 975301"/>
                <a:gd name="connsiteX1" fmla="*/ 436729 w 2524837"/>
                <a:gd name="connsiteY1" fmla="*/ 19958 h 975301"/>
                <a:gd name="connsiteX2" fmla="*/ 996288 w 2524837"/>
                <a:gd name="connsiteY2" fmla="*/ 606812 h 975301"/>
                <a:gd name="connsiteX3" fmla="*/ 2524837 w 2524837"/>
                <a:gd name="connsiteY3" fmla="*/ 975301 h 975301"/>
                <a:gd name="connsiteX0" fmla="*/ 0 w 2524837"/>
                <a:gd name="connsiteY0" fmla="*/ 30843 h 849708"/>
                <a:gd name="connsiteX1" fmla="*/ 668741 w 2524837"/>
                <a:gd name="connsiteY1" fmla="*/ 71786 h 849708"/>
                <a:gd name="connsiteX2" fmla="*/ 996288 w 2524837"/>
                <a:gd name="connsiteY2" fmla="*/ 481219 h 849708"/>
                <a:gd name="connsiteX3" fmla="*/ 2524837 w 2524837"/>
                <a:gd name="connsiteY3" fmla="*/ 849708 h 849708"/>
                <a:gd name="connsiteX0" fmla="*/ 0 w 2524837"/>
                <a:gd name="connsiteY0" fmla="*/ 28466 h 847331"/>
                <a:gd name="connsiteX1" fmla="*/ 668741 w 2524837"/>
                <a:gd name="connsiteY1" fmla="*/ 69409 h 847331"/>
                <a:gd name="connsiteX2" fmla="*/ 1255595 w 2524837"/>
                <a:gd name="connsiteY2" fmla="*/ 424251 h 847331"/>
                <a:gd name="connsiteX3" fmla="*/ 2524837 w 2524837"/>
                <a:gd name="connsiteY3" fmla="*/ 847331 h 847331"/>
                <a:gd name="connsiteX0" fmla="*/ 0 w 2456598"/>
                <a:gd name="connsiteY0" fmla="*/ 28466 h 669910"/>
                <a:gd name="connsiteX1" fmla="*/ 668741 w 2456598"/>
                <a:gd name="connsiteY1" fmla="*/ 69409 h 669910"/>
                <a:gd name="connsiteX2" fmla="*/ 1255595 w 2456598"/>
                <a:gd name="connsiteY2" fmla="*/ 424251 h 669910"/>
                <a:gd name="connsiteX3" fmla="*/ 2456598 w 2456598"/>
                <a:gd name="connsiteY3" fmla="*/ 669910 h 669910"/>
              </a:gdLst>
              <a:ahLst/>
              <a:cxnLst>
                <a:cxn ang="0">
                  <a:pos x="connsiteX0" y="connsiteY0"/>
                </a:cxn>
                <a:cxn ang="0">
                  <a:pos x="connsiteX1" y="connsiteY1"/>
                </a:cxn>
                <a:cxn ang="0">
                  <a:pos x="connsiteX2" y="connsiteY2"/>
                </a:cxn>
                <a:cxn ang="0">
                  <a:pos x="connsiteX3" y="connsiteY3"/>
                </a:cxn>
              </a:cxnLst>
              <a:rect l="l" t="t" r="r" b="b"/>
              <a:pathLst>
                <a:path w="2456598" h="669910">
                  <a:moveTo>
                    <a:pt x="0" y="28466"/>
                  </a:moveTo>
                  <a:cubicBezTo>
                    <a:pt x="141027" y="-26125"/>
                    <a:pt x="459475" y="3445"/>
                    <a:pt x="668741" y="69409"/>
                  </a:cubicBezTo>
                  <a:cubicBezTo>
                    <a:pt x="878007" y="135373"/>
                    <a:pt x="957619" y="324168"/>
                    <a:pt x="1255595" y="424251"/>
                  </a:cubicBezTo>
                  <a:cubicBezTo>
                    <a:pt x="1553571" y="524334"/>
                    <a:pt x="1866332" y="565277"/>
                    <a:pt x="2456598" y="66991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119116" y="4776716"/>
              <a:ext cx="2442950" cy="614150"/>
            </a:xfrm>
            <a:custGeom>
              <a:avLst/>
              <a:gdLst>
                <a:gd name="connsiteX0" fmla="*/ 0 w 2565780"/>
                <a:gd name="connsiteY0" fmla="*/ 696036 h 696036"/>
                <a:gd name="connsiteX1" fmla="*/ 696036 w 2565780"/>
                <a:gd name="connsiteY1" fmla="*/ 518615 h 696036"/>
                <a:gd name="connsiteX2" fmla="*/ 1228299 w 2565780"/>
                <a:gd name="connsiteY2" fmla="*/ 218364 h 696036"/>
                <a:gd name="connsiteX3" fmla="*/ 2565780 w 2565780"/>
                <a:gd name="connsiteY3" fmla="*/ 0 h 696036"/>
                <a:gd name="connsiteX0" fmla="*/ 0 w 2442950"/>
                <a:gd name="connsiteY0" fmla="*/ 614150 h 614150"/>
                <a:gd name="connsiteX1" fmla="*/ 696036 w 2442950"/>
                <a:gd name="connsiteY1" fmla="*/ 436729 h 614150"/>
                <a:gd name="connsiteX2" fmla="*/ 1228299 w 2442950"/>
                <a:gd name="connsiteY2" fmla="*/ 136478 h 614150"/>
                <a:gd name="connsiteX3" fmla="*/ 2442950 w 2442950"/>
                <a:gd name="connsiteY3" fmla="*/ 0 h 614150"/>
                <a:gd name="connsiteX0" fmla="*/ 0 w 2442950"/>
                <a:gd name="connsiteY0" fmla="*/ 614150 h 614150"/>
                <a:gd name="connsiteX1" fmla="*/ 641445 w 2442950"/>
                <a:gd name="connsiteY1" fmla="*/ 532263 h 614150"/>
                <a:gd name="connsiteX2" fmla="*/ 1228299 w 2442950"/>
                <a:gd name="connsiteY2" fmla="*/ 136478 h 614150"/>
                <a:gd name="connsiteX3" fmla="*/ 2442950 w 2442950"/>
                <a:gd name="connsiteY3" fmla="*/ 0 h 614150"/>
                <a:gd name="connsiteX0" fmla="*/ 0 w 2442950"/>
                <a:gd name="connsiteY0" fmla="*/ 614150 h 614150"/>
                <a:gd name="connsiteX1" fmla="*/ 641445 w 2442950"/>
                <a:gd name="connsiteY1" fmla="*/ 532263 h 614150"/>
                <a:gd name="connsiteX2" fmla="*/ 1241947 w 2442950"/>
                <a:gd name="connsiteY2" fmla="*/ 54591 h 614150"/>
                <a:gd name="connsiteX3" fmla="*/ 2442950 w 2442950"/>
                <a:gd name="connsiteY3" fmla="*/ 0 h 614150"/>
              </a:gdLst>
              <a:ahLst/>
              <a:cxnLst>
                <a:cxn ang="0">
                  <a:pos x="connsiteX0" y="connsiteY0"/>
                </a:cxn>
                <a:cxn ang="0">
                  <a:pos x="connsiteX1" y="connsiteY1"/>
                </a:cxn>
                <a:cxn ang="0">
                  <a:pos x="connsiteX2" y="connsiteY2"/>
                </a:cxn>
                <a:cxn ang="0">
                  <a:pos x="connsiteX3" y="connsiteY3"/>
                </a:cxn>
              </a:cxnLst>
              <a:rect l="l" t="t" r="r" b="b"/>
              <a:pathLst>
                <a:path w="2442950" h="614150">
                  <a:moveTo>
                    <a:pt x="0" y="614150"/>
                  </a:moveTo>
                  <a:cubicBezTo>
                    <a:pt x="245660" y="565245"/>
                    <a:pt x="434454" y="625523"/>
                    <a:pt x="641445" y="532263"/>
                  </a:cubicBezTo>
                  <a:cubicBezTo>
                    <a:pt x="848436" y="439003"/>
                    <a:pt x="941696" y="143301"/>
                    <a:pt x="1241947" y="54591"/>
                  </a:cubicBezTo>
                  <a:cubicBezTo>
                    <a:pt x="1542198" y="-34119"/>
                    <a:pt x="1930021" y="65964"/>
                    <a:pt x="2442950"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173707" y="4271749"/>
              <a:ext cx="2456597" cy="1733266"/>
            </a:xfrm>
            <a:custGeom>
              <a:avLst/>
              <a:gdLst>
                <a:gd name="connsiteX0" fmla="*/ 0 w 2456597"/>
                <a:gd name="connsiteY0" fmla="*/ 1733266 h 1733266"/>
                <a:gd name="connsiteX1" fmla="*/ 1037230 w 2456597"/>
                <a:gd name="connsiteY1" fmla="*/ 1364776 h 1733266"/>
                <a:gd name="connsiteX2" fmla="*/ 1323833 w 2456597"/>
                <a:gd name="connsiteY2" fmla="*/ 873457 h 1733266"/>
                <a:gd name="connsiteX3" fmla="*/ 1678675 w 2456597"/>
                <a:gd name="connsiteY3" fmla="*/ 245660 h 1733266"/>
                <a:gd name="connsiteX4" fmla="*/ 2456597 w 2456597"/>
                <a:gd name="connsiteY4" fmla="*/ 0 h 173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597" h="1733266">
                  <a:moveTo>
                    <a:pt x="0" y="1733266"/>
                  </a:moveTo>
                  <a:cubicBezTo>
                    <a:pt x="408295" y="1620671"/>
                    <a:pt x="816591" y="1508077"/>
                    <a:pt x="1037230" y="1364776"/>
                  </a:cubicBezTo>
                  <a:cubicBezTo>
                    <a:pt x="1257869" y="1221475"/>
                    <a:pt x="1216926" y="1059976"/>
                    <a:pt x="1323833" y="873457"/>
                  </a:cubicBezTo>
                  <a:cubicBezTo>
                    <a:pt x="1430740" y="686938"/>
                    <a:pt x="1489881" y="391236"/>
                    <a:pt x="1678675" y="245660"/>
                  </a:cubicBezTo>
                  <a:cubicBezTo>
                    <a:pt x="1867469" y="100084"/>
                    <a:pt x="2162033" y="50042"/>
                    <a:pt x="2456597"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1180531" y="6292334"/>
            <a:ext cx="2483821" cy="369332"/>
          </a:xfrm>
          <a:prstGeom prst="rect">
            <a:avLst/>
          </a:prstGeom>
          <a:noFill/>
        </p:spPr>
        <p:txBody>
          <a:bodyPr wrap="none" rtlCol="0">
            <a:spAutoFit/>
          </a:bodyPr>
          <a:lstStyle/>
          <a:p>
            <a:r>
              <a:rPr lang="en-US" dirty="0" err="1" smtClean="0"/>
              <a:t>Pseudoline</a:t>
            </a:r>
            <a:r>
              <a:rPr lang="en-US" dirty="0" smtClean="0"/>
              <a:t> arrangement</a:t>
            </a:r>
            <a:endParaRPr lang="en-US" dirty="0"/>
          </a:p>
        </p:txBody>
      </p:sp>
      <p:sp>
        <p:nvSpPr>
          <p:cNvPr id="25" name="TextBox 24"/>
          <p:cNvSpPr txBox="1"/>
          <p:nvPr/>
        </p:nvSpPr>
        <p:spPr>
          <a:xfrm>
            <a:off x="5449583" y="6292334"/>
            <a:ext cx="2832763" cy="369332"/>
          </a:xfrm>
          <a:prstGeom prst="rect">
            <a:avLst/>
          </a:prstGeom>
          <a:noFill/>
        </p:spPr>
        <p:txBody>
          <a:bodyPr wrap="none" rtlCol="0">
            <a:spAutoFit/>
          </a:bodyPr>
          <a:lstStyle/>
          <a:p>
            <a:r>
              <a:rPr lang="en-US" dirty="0" smtClean="0"/>
              <a:t>Equivalent line arrangement</a:t>
            </a:r>
            <a:endParaRPr lang="en-US" dirty="0"/>
          </a:p>
        </p:txBody>
      </p:sp>
      <p:grpSp>
        <p:nvGrpSpPr>
          <p:cNvPr id="44" name="Group 43"/>
          <p:cNvGrpSpPr/>
          <p:nvPr/>
        </p:nvGrpSpPr>
        <p:grpSpPr>
          <a:xfrm>
            <a:off x="457200" y="1567934"/>
            <a:ext cx="3657600" cy="1881556"/>
            <a:chOff x="457200" y="1567934"/>
            <a:chExt cx="3657600" cy="1881556"/>
          </a:xfrm>
        </p:grpSpPr>
        <p:cxnSp>
          <p:nvCxnSpPr>
            <p:cNvPr id="6" name="Straight Connector 5"/>
            <p:cNvCxnSpPr/>
            <p:nvPr/>
          </p:nvCxnSpPr>
          <p:spPr>
            <a:xfrm>
              <a:off x="685800" y="19050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32004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1567934"/>
              <a:ext cx="1981200" cy="18815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47900" y="1567934"/>
              <a:ext cx="1314166" cy="18815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 y="1752600"/>
              <a:ext cx="3069609"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1752600"/>
              <a:ext cx="3429000" cy="1600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7200" y="1567934"/>
              <a:ext cx="1917510" cy="18610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828800" y="1752600"/>
              <a:ext cx="2133600" cy="160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607325" y="2217761"/>
              <a:ext cx="3398293" cy="327846"/>
            </a:xfrm>
            <a:custGeom>
              <a:avLst/>
              <a:gdLst>
                <a:gd name="connsiteX0" fmla="*/ 0 w 3398293"/>
                <a:gd name="connsiteY0" fmla="*/ 0 h 327846"/>
                <a:gd name="connsiteX1" fmla="*/ 955344 w 3398293"/>
                <a:gd name="connsiteY1" fmla="*/ 163773 h 327846"/>
                <a:gd name="connsiteX2" fmla="*/ 1569493 w 3398293"/>
                <a:gd name="connsiteY2" fmla="*/ 88711 h 327846"/>
                <a:gd name="connsiteX3" fmla="*/ 2292824 w 3398293"/>
                <a:gd name="connsiteY3" fmla="*/ 320723 h 327846"/>
                <a:gd name="connsiteX4" fmla="*/ 3398293 w 3398293"/>
                <a:gd name="connsiteY4" fmla="*/ 245660 h 32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293" h="327846">
                  <a:moveTo>
                    <a:pt x="0" y="0"/>
                  </a:moveTo>
                  <a:cubicBezTo>
                    <a:pt x="346881" y="74494"/>
                    <a:pt x="693762" y="148988"/>
                    <a:pt x="955344" y="163773"/>
                  </a:cubicBezTo>
                  <a:cubicBezTo>
                    <a:pt x="1216926" y="178558"/>
                    <a:pt x="1346580" y="62553"/>
                    <a:pt x="1569493" y="88711"/>
                  </a:cubicBezTo>
                  <a:cubicBezTo>
                    <a:pt x="1792406" y="114869"/>
                    <a:pt x="1988024" y="294565"/>
                    <a:pt x="2292824" y="320723"/>
                  </a:cubicBezTo>
                  <a:cubicBezTo>
                    <a:pt x="2597624" y="346881"/>
                    <a:pt x="2997958" y="296270"/>
                    <a:pt x="3398293" y="24566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419278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533400" y="2743200"/>
            <a:ext cx="2157484" cy="1433015"/>
            <a:chOff x="1119116" y="4271749"/>
            <a:chExt cx="2565780" cy="1733266"/>
          </a:xfrm>
        </p:grpSpPr>
        <p:sp>
          <p:nvSpPr>
            <p:cNvPr id="5" name="Freeform 4"/>
            <p:cNvSpPr/>
            <p:nvPr/>
          </p:nvSpPr>
          <p:spPr>
            <a:xfrm>
              <a:off x="1146412" y="4406460"/>
              <a:ext cx="2538484" cy="1589870"/>
            </a:xfrm>
            <a:custGeom>
              <a:avLst/>
              <a:gdLst>
                <a:gd name="connsiteX0" fmla="*/ 0 w 2538484"/>
                <a:gd name="connsiteY0" fmla="*/ 1767 h 1589870"/>
                <a:gd name="connsiteX1" fmla="*/ 409433 w 2538484"/>
                <a:gd name="connsiteY1" fmla="*/ 220131 h 1589870"/>
                <a:gd name="connsiteX2" fmla="*/ 750627 w 2538484"/>
                <a:gd name="connsiteY2" fmla="*/ 1380191 h 1589870"/>
                <a:gd name="connsiteX3" fmla="*/ 2538484 w 2538484"/>
                <a:gd name="connsiteY3" fmla="*/ 1584907 h 1589870"/>
              </a:gdLst>
              <a:ahLst/>
              <a:cxnLst>
                <a:cxn ang="0">
                  <a:pos x="connsiteX0" y="connsiteY0"/>
                </a:cxn>
                <a:cxn ang="0">
                  <a:pos x="connsiteX1" y="connsiteY1"/>
                </a:cxn>
                <a:cxn ang="0">
                  <a:pos x="connsiteX2" y="connsiteY2"/>
                </a:cxn>
                <a:cxn ang="0">
                  <a:pos x="connsiteX3" y="connsiteY3"/>
                </a:cxn>
              </a:cxnLst>
              <a:rect l="l" t="t" r="r" b="b"/>
              <a:pathLst>
                <a:path w="2538484" h="1589870">
                  <a:moveTo>
                    <a:pt x="0" y="1767"/>
                  </a:moveTo>
                  <a:cubicBezTo>
                    <a:pt x="142164" y="-3920"/>
                    <a:pt x="284329" y="-9606"/>
                    <a:pt x="409433" y="220131"/>
                  </a:cubicBezTo>
                  <a:cubicBezTo>
                    <a:pt x="534537" y="449868"/>
                    <a:pt x="395785" y="1152728"/>
                    <a:pt x="750627" y="1380191"/>
                  </a:cubicBezTo>
                  <a:cubicBezTo>
                    <a:pt x="1105469" y="1607654"/>
                    <a:pt x="1821976" y="1596280"/>
                    <a:pt x="2538484" y="158490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146411" y="4802843"/>
              <a:ext cx="2456598" cy="669910"/>
            </a:xfrm>
            <a:custGeom>
              <a:avLst/>
              <a:gdLst>
                <a:gd name="connsiteX0" fmla="*/ 0 w 2538484"/>
                <a:gd name="connsiteY0" fmla="*/ 65839 h 1007534"/>
                <a:gd name="connsiteX1" fmla="*/ 450376 w 2538484"/>
                <a:gd name="connsiteY1" fmla="*/ 52191 h 1007534"/>
                <a:gd name="connsiteX2" fmla="*/ 1009935 w 2538484"/>
                <a:gd name="connsiteY2" fmla="*/ 639045 h 1007534"/>
                <a:gd name="connsiteX3" fmla="*/ 2538484 w 2538484"/>
                <a:gd name="connsiteY3" fmla="*/ 1007534 h 1007534"/>
                <a:gd name="connsiteX0" fmla="*/ 0 w 2524837"/>
                <a:gd name="connsiteY0" fmla="*/ 156436 h 975301"/>
                <a:gd name="connsiteX1" fmla="*/ 436729 w 2524837"/>
                <a:gd name="connsiteY1" fmla="*/ 19958 h 975301"/>
                <a:gd name="connsiteX2" fmla="*/ 996288 w 2524837"/>
                <a:gd name="connsiteY2" fmla="*/ 606812 h 975301"/>
                <a:gd name="connsiteX3" fmla="*/ 2524837 w 2524837"/>
                <a:gd name="connsiteY3" fmla="*/ 975301 h 975301"/>
                <a:gd name="connsiteX0" fmla="*/ 0 w 2524837"/>
                <a:gd name="connsiteY0" fmla="*/ 30843 h 849708"/>
                <a:gd name="connsiteX1" fmla="*/ 668741 w 2524837"/>
                <a:gd name="connsiteY1" fmla="*/ 71786 h 849708"/>
                <a:gd name="connsiteX2" fmla="*/ 996288 w 2524837"/>
                <a:gd name="connsiteY2" fmla="*/ 481219 h 849708"/>
                <a:gd name="connsiteX3" fmla="*/ 2524837 w 2524837"/>
                <a:gd name="connsiteY3" fmla="*/ 849708 h 849708"/>
                <a:gd name="connsiteX0" fmla="*/ 0 w 2524837"/>
                <a:gd name="connsiteY0" fmla="*/ 28466 h 847331"/>
                <a:gd name="connsiteX1" fmla="*/ 668741 w 2524837"/>
                <a:gd name="connsiteY1" fmla="*/ 69409 h 847331"/>
                <a:gd name="connsiteX2" fmla="*/ 1255595 w 2524837"/>
                <a:gd name="connsiteY2" fmla="*/ 424251 h 847331"/>
                <a:gd name="connsiteX3" fmla="*/ 2524837 w 2524837"/>
                <a:gd name="connsiteY3" fmla="*/ 847331 h 847331"/>
                <a:gd name="connsiteX0" fmla="*/ 0 w 2456598"/>
                <a:gd name="connsiteY0" fmla="*/ 28466 h 669910"/>
                <a:gd name="connsiteX1" fmla="*/ 668741 w 2456598"/>
                <a:gd name="connsiteY1" fmla="*/ 69409 h 669910"/>
                <a:gd name="connsiteX2" fmla="*/ 1255595 w 2456598"/>
                <a:gd name="connsiteY2" fmla="*/ 424251 h 669910"/>
                <a:gd name="connsiteX3" fmla="*/ 2456598 w 2456598"/>
                <a:gd name="connsiteY3" fmla="*/ 669910 h 669910"/>
              </a:gdLst>
              <a:ahLst/>
              <a:cxnLst>
                <a:cxn ang="0">
                  <a:pos x="connsiteX0" y="connsiteY0"/>
                </a:cxn>
                <a:cxn ang="0">
                  <a:pos x="connsiteX1" y="connsiteY1"/>
                </a:cxn>
                <a:cxn ang="0">
                  <a:pos x="connsiteX2" y="connsiteY2"/>
                </a:cxn>
                <a:cxn ang="0">
                  <a:pos x="connsiteX3" y="connsiteY3"/>
                </a:cxn>
              </a:cxnLst>
              <a:rect l="l" t="t" r="r" b="b"/>
              <a:pathLst>
                <a:path w="2456598" h="669910">
                  <a:moveTo>
                    <a:pt x="0" y="28466"/>
                  </a:moveTo>
                  <a:cubicBezTo>
                    <a:pt x="141027" y="-26125"/>
                    <a:pt x="459475" y="3445"/>
                    <a:pt x="668741" y="69409"/>
                  </a:cubicBezTo>
                  <a:cubicBezTo>
                    <a:pt x="878007" y="135373"/>
                    <a:pt x="957619" y="324168"/>
                    <a:pt x="1255595" y="424251"/>
                  </a:cubicBezTo>
                  <a:cubicBezTo>
                    <a:pt x="1553571" y="524334"/>
                    <a:pt x="1866332" y="565277"/>
                    <a:pt x="2456598" y="66991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19116" y="4776716"/>
              <a:ext cx="2442950" cy="614150"/>
            </a:xfrm>
            <a:custGeom>
              <a:avLst/>
              <a:gdLst>
                <a:gd name="connsiteX0" fmla="*/ 0 w 2565780"/>
                <a:gd name="connsiteY0" fmla="*/ 696036 h 696036"/>
                <a:gd name="connsiteX1" fmla="*/ 696036 w 2565780"/>
                <a:gd name="connsiteY1" fmla="*/ 518615 h 696036"/>
                <a:gd name="connsiteX2" fmla="*/ 1228299 w 2565780"/>
                <a:gd name="connsiteY2" fmla="*/ 218364 h 696036"/>
                <a:gd name="connsiteX3" fmla="*/ 2565780 w 2565780"/>
                <a:gd name="connsiteY3" fmla="*/ 0 h 696036"/>
                <a:gd name="connsiteX0" fmla="*/ 0 w 2442950"/>
                <a:gd name="connsiteY0" fmla="*/ 614150 h 614150"/>
                <a:gd name="connsiteX1" fmla="*/ 696036 w 2442950"/>
                <a:gd name="connsiteY1" fmla="*/ 436729 h 614150"/>
                <a:gd name="connsiteX2" fmla="*/ 1228299 w 2442950"/>
                <a:gd name="connsiteY2" fmla="*/ 136478 h 614150"/>
                <a:gd name="connsiteX3" fmla="*/ 2442950 w 2442950"/>
                <a:gd name="connsiteY3" fmla="*/ 0 h 614150"/>
                <a:gd name="connsiteX0" fmla="*/ 0 w 2442950"/>
                <a:gd name="connsiteY0" fmla="*/ 614150 h 614150"/>
                <a:gd name="connsiteX1" fmla="*/ 641445 w 2442950"/>
                <a:gd name="connsiteY1" fmla="*/ 532263 h 614150"/>
                <a:gd name="connsiteX2" fmla="*/ 1228299 w 2442950"/>
                <a:gd name="connsiteY2" fmla="*/ 136478 h 614150"/>
                <a:gd name="connsiteX3" fmla="*/ 2442950 w 2442950"/>
                <a:gd name="connsiteY3" fmla="*/ 0 h 614150"/>
                <a:gd name="connsiteX0" fmla="*/ 0 w 2442950"/>
                <a:gd name="connsiteY0" fmla="*/ 614150 h 614150"/>
                <a:gd name="connsiteX1" fmla="*/ 641445 w 2442950"/>
                <a:gd name="connsiteY1" fmla="*/ 532263 h 614150"/>
                <a:gd name="connsiteX2" fmla="*/ 1241947 w 2442950"/>
                <a:gd name="connsiteY2" fmla="*/ 54591 h 614150"/>
                <a:gd name="connsiteX3" fmla="*/ 2442950 w 2442950"/>
                <a:gd name="connsiteY3" fmla="*/ 0 h 614150"/>
              </a:gdLst>
              <a:ahLst/>
              <a:cxnLst>
                <a:cxn ang="0">
                  <a:pos x="connsiteX0" y="connsiteY0"/>
                </a:cxn>
                <a:cxn ang="0">
                  <a:pos x="connsiteX1" y="connsiteY1"/>
                </a:cxn>
                <a:cxn ang="0">
                  <a:pos x="connsiteX2" y="connsiteY2"/>
                </a:cxn>
                <a:cxn ang="0">
                  <a:pos x="connsiteX3" y="connsiteY3"/>
                </a:cxn>
              </a:cxnLst>
              <a:rect l="l" t="t" r="r" b="b"/>
              <a:pathLst>
                <a:path w="2442950" h="614150">
                  <a:moveTo>
                    <a:pt x="0" y="614150"/>
                  </a:moveTo>
                  <a:cubicBezTo>
                    <a:pt x="245660" y="565245"/>
                    <a:pt x="434454" y="625523"/>
                    <a:pt x="641445" y="532263"/>
                  </a:cubicBezTo>
                  <a:cubicBezTo>
                    <a:pt x="848436" y="439003"/>
                    <a:pt x="941696" y="143301"/>
                    <a:pt x="1241947" y="54591"/>
                  </a:cubicBezTo>
                  <a:cubicBezTo>
                    <a:pt x="1542198" y="-34119"/>
                    <a:pt x="1930021" y="65964"/>
                    <a:pt x="2442950"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173707" y="4271749"/>
              <a:ext cx="2456597" cy="1733266"/>
            </a:xfrm>
            <a:custGeom>
              <a:avLst/>
              <a:gdLst>
                <a:gd name="connsiteX0" fmla="*/ 0 w 2456597"/>
                <a:gd name="connsiteY0" fmla="*/ 1733266 h 1733266"/>
                <a:gd name="connsiteX1" fmla="*/ 1037230 w 2456597"/>
                <a:gd name="connsiteY1" fmla="*/ 1364776 h 1733266"/>
                <a:gd name="connsiteX2" fmla="*/ 1323833 w 2456597"/>
                <a:gd name="connsiteY2" fmla="*/ 873457 h 1733266"/>
                <a:gd name="connsiteX3" fmla="*/ 1678675 w 2456597"/>
                <a:gd name="connsiteY3" fmla="*/ 245660 h 1733266"/>
                <a:gd name="connsiteX4" fmla="*/ 2456597 w 2456597"/>
                <a:gd name="connsiteY4" fmla="*/ 0 h 173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597" h="1733266">
                  <a:moveTo>
                    <a:pt x="0" y="1733266"/>
                  </a:moveTo>
                  <a:cubicBezTo>
                    <a:pt x="408295" y="1620671"/>
                    <a:pt x="816591" y="1508077"/>
                    <a:pt x="1037230" y="1364776"/>
                  </a:cubicBezTo>
                  <a:cubicBezTo>
                    <a:pt x="1257869" y="1221475"/>
                    <a:pt x="1216926" y="1059976"/>
                    <a:pt x="1323833" y="873457"/>
                  </a:cubicBezTo>
                  <a:cubicBezTo>
                    <a:pt x="1430740" y="686938"/>
                    <a:pt x="1489881" y="391236"/>
                    <a:pt x="1678675" y="245660"/>
                  </a:cubicBezTo>
                  <a:cubicBezTo>
                    <a:pt x="1867469" y="100084"/>
                    <a:pt x="2162033" y="50042"/>
                    <a:pt x="2456597"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04" t="14447" r="8139" b="8026"/>
          <a:stretch/>
        </p:blipFill>
        <p:spPr bwMode="auto">
          <a:xfrm>
            <a:off x="2819400" y="632239"/>
            <a:ext cx="6096000" cy="571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sosceles Triangle 2"/>
          <p:cNvSpPr/>
          <p:nvPr/>
        </p:nvSpPr>
        <p:spPr>
          <a:xfrm>
            <a:off x="990600" y="3338373"/>
            <a:ext cx="128982" cy="76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1224135" y="3630354"/>
            <a:ext cx="128982" cy="76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1473917" y="3300273"/>
            <a:ext cx="128982" cy="76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23109" y="2438400"/>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23108" y="2971800"/>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58617" y="3431863"/>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80626" y="3886200"/>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 y="4419600"/>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2979" y="3886199"/>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8488" y="3376473"/>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2999444"/>
            <a:ext cx="64491" cy="55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867400" y="44196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10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4" name="Content Placeholder 2"/>
          <p:cNvSpPr>
            <a:spLocks noGrp="1"/>
          </p:cNvSpPr>
          <p:nvPr>
            <p:ph idx="1"/>
          </p:nvPr>
        </p:nvSpPr>
        <p:spPr>
          <a:xfrm>
            <a:off x="198634" y="1447800"/>
            <a:ext cx="8777514" cy="1295400"/>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buNone/>
            </a:pPr>
            <a:r>
              <a:rPr lang="en-US" b="1" dirty="0" smtClean="0">
                <a:solidFill>
                  <a:schemeClr val="bg1">
                    <a:lumMod val="85000"/>
                  </a:schemeClr>
                </a:solidFill>
              </a:rPr>
              <a:t>Theorem </a:t>
            </a:r>
            <a:endParaRPr lang="en-US" dirty="0">
              <a:solidFill>
                <a:schemeClr val="bg1">
                  <a:lumMod val="85000"/>
                </a:schemeClr>
              </a:solidFill>
            </a:endParaRPr>
          </a:p>
          <a:p>
            <a:pPr marL="0" indent="0">
              <a:buNone/>
            </a:pPr>
            <a:r>
              <a:rPr lang="en-US" b="1" dirty="0">
                <a:solidFill>
                  <a:schemeClr val="bg1">
                    <a:lumMod val="85000"/>
                  </a:schemeClr>
                </a:solidFill>
              </a:rPr>
              <a:t>	</a:t>
            </a:r>
            <a:r>
              <a:rPr lang="en-US" dirty="0" smtClean="0">
                <a:solidFill>
                  <a:schemeClr val="bg1">
                    <a:lumMod val="85000"/>
                  </a:schemeClr>
                </a:solidFill>
              </a:rPr>
              <a:t>Partial planarity is solvable in polynomial time.</a:t>
            </a:r>
            <a:endParaRPr lang="en-US" b="1" dirty="0" smtClean="0">
              <a:solidFill>
                <a:schemeClr val="bg1">
                  <a:lumMod val="85000"/>
                </a:schemeClr>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28600" y="4191000"/>
                <a:ext cx="8686800" cy="147796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a:t>
                </a:r>
                <a:endParaRPr lang="en-US" dirty="0" smtClean="0"/>
              </a:p>
              <a:p>
                <a:pPr marL="0" indent="0">
                  <a:buFont typeface="Arial" panose="020B0604020202020204" pitchFamily="34" charset="0"/>
                  <a:buNone/>
                </a:pPr>
                <a:r>
                  <a:rPr lang="en-US" b="1" dirty="0" smtClean="0"/>
                  <a:t>	</a:t>
                </a:r>
                <a:r>
                  <a:rPr lang="en-US" dirty="0" smtClean="0"/>
                  <a:t>Geometric partial 1-planarity is as hard as</a:t>
                </a:r>
              </a:p>
              <a:p>
                <a:pPr marL="0" indent="0">
                  <a:buFont typeface="Arial" panose="020B0604020202020204" pitchFamily="34" charset="0"/>
                  <a:buNone/>
                </a:pPr>
                <a:r>
                  <a:rPr lang="en-US" dirty="0"/>
                  <a:t>	</a:t>
                </a:r>
                <a14:m>
                  <m:oMath xmlns:m="http://schemas.openxmlformats.org/officeDocument/2006/math">
                    <m:r>
                      <a:rPr lang="en-US" b="0" i="1" smtClean="0">
                        <a:latin typeface="Cambria Math"/>
                      </a:rPr>
                      <m:t>∃</m:t>
                    </m:r>
                    <m:r>
                      <a:rPr lang="en-US" b="0" i="1" smtClean="0">
                        <a:latin typeface="Cambria Math"/>
                      </a:rPr>
                      <m:t>ℝ</m:t>
                    </m:r>
                  </m:oMath>
                </a14:m>
                <a:r>
                  <a:rPr lang="en-US" dirty="0" smtClean="0"/>
                  <a:t>, the existential theory of the real numbers.</a:t>
                </a:r>
                <a:endParaRPr lang="en-US" b="1" dirty="0" smtClean="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28600" y="4191000"/>
                <a:ext cx="8686800" cy="147796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74301" y="5943599"/>
                <a:ext cx="37953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a:rPr>
                        <m:t>NP</m:t>
                      </m:r>
                      <m:r>
                        <a:rPr lang="en-US" sz="3200" b="0" i="1" smtClean="0">
                          <a:latin typeface="Cambria Math"/>
                        </a:rPr>
                        <m:t>⊆∃</m:t>
                      </m:r>
                      <m:r>
                        <a:rPr lang="en-US" sz="3200" b="0" i="1" smtClean="0">
                          <a:latin typeface="Cambria Math"/>
                        </a:rPr>
                        <m:t>ℝ</m:t>
                      </m:r>
                      <m:r>
                        <a:rPr lang="en-US" sz="3200" b="0" i="1" smtClean="0">
                          <a:latin typeface="Cambria Math"/>
                        </a:rPr>
                        <m:t>⊆</m:t>
                      </m:r>
                      <m:r>
                        <m:rPr>
                          <m:sty m:val="p"/>
                        </m:rPr>
                        <a:rPr lang="en-US" sz="3200" b="0" i="0" smtClean="0">
                          <a:latin typeface="Cambria Math"/>
                        </a:rPr>
                        <m:t>PSPACE</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674301" y="5943599"/>
                <a:ext cx="3795398" cy="584775"/>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583838" y="3154755"/>
            <a:ext cx="7671524" cy="584775"/>
          </a:xfrm>
          <a:prstGeom prst="rect">
            <a:avLst/>
          </a:prstGeom>
          <a:noFill/>
        </p:spPr>
        <p:txBody>
          <a:bodyPr wrap="none" rtlCol="0">
            <a:spAutoFit/>
          </a:bodyPr>
          <a:lstStyle/>
          <a:p>
            <a:r>
              <a:rPr lang="en-US" sz="3200" dirty="0" smtClean="0"/>
              <a:t>edge is </a:t>
            </a:r>
            <a:r>
              <a:rPr lang="en-US" sz="3200" i="1" dirty="0" smtClean="0"/>
              <a:t>1-planar</a:t>
            </a:r>
            <a:r>
              <a:rPr lang="en-US" sz="3200" dirty="0" smtClean="0"/>
              <a:t> if it has at most one crossing</a:t>
            </a:r>
            <a:endParaRPr lang="en-US" sz="3200" dirty="0"/>
          </a:p>
        </p:txBody>
      </p:sp>
    </p:spTree>
    <p:extLst>
      <p:ext uri="{BB962C8B-B14F-4D97-AF65-F5344CB8AC3E}">
        <p14:creationId xmlns:p14="http://schemas.microsoft.com/office/powerpoint/2010/main" val="1312590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a:t>
            </a:r>
            <a:r>
              <a:rPr lang="en-US" dirty="0" err="1" smtClean="0"/>
              <a:t>Realizability</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981200" y="1600200"/>
                <a:ext cx="5312865" cy="830997"/>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𝑉</m:t>
                    </m:r>
                    <m:r>
                      <a:rPr lang="en-US" sz="2400" b="0" i="1" smtClean="0">
                        <a:latin typeface="Cambria Math"/>
                      </a:rPr>
                      <m:t>,</m:t>
                    </m:r>
                    <m:r>
                      <a:rPr lang="en-US" sz="2400" b="0" i="1" smtClean="0">
                        <a:latin typeface="Cambria Math"/>
                      </a:rPr>
                      <m:t>𝐸</m:t>
                    </m:r>
                    <m:r>
                      <a:rPr lang="en-US" sz="2400" b="0" i="1" smtClean="0">
                        <a:latin typeface="Cambria Math"/>
                      </a:rPr>
                      <m:t>,</m:t>
                    </m:r>
                    <m:r>
                      <a:rPr lang="en-US" sz="2400" b="0" i="1" smtClean="0">
                        <a:latin typeface="Cambria Math"/>
                      </a:rPr>
                      <m:t>𝑅</m:t>
                    </m:r>
                    <m:r>
                      <a:rPr lang="en-US" sz="2400" b="0" i="1" smtClean="0">
                        <a:latin typeface="Cambria Math"/>
                      </a:rPr>
                      <m:t>⊆</m:t>
                    </m:r>
                    <m:sSup>
                      <m:sSupPr>
                        <m:ctrlPr>
                          <a:rPr lang="en-US" sz="2400" b="0" i="1" smtClean="0">
                            <a:latin typeface="Cambria Math"/>
                          </a:rPr>
                        </m:ctrlPr>
                      </m:sSupPr>
                      <m:e>
                        <m:r>
                          <a:rPr lang="en-US" sz="2400" b="0" i="1" smtClean="0">
                            <a:latin typeface="Cambria Math"/>
                          </a:rPr>
                          <m:t>𝐸</m:t>
                        </m:r>
                      </m:e>
                      <m:sup>
                        <m:r>
                          <a:rPr lang="en-US" sz="2400" b="0" i="1" smtClean="0">
                            <a:latin typeface="Cambria Math"/>
                          </a:rPr>
                          <m:t>2</m:t>
                        </m:r>
                      </m:sup>
                    </m:sSup>
                    <m:r>
                      <a:rPr lang="en-US" sz="2400" b="0" i="1" smtClean="0">
                        <a:latin typeface="Cambria Math"/>
                      </a:rPr>
                      <m:t>)</m:t>
                    </m:r>
                  </m:oMath>
                </a14:m>
                <a:r>
                  <a:rPr lang="en-US" sz="2400" dirty="0" smtClean="0"/>
                  <a:t> is </a:t>
                </a:r>
                <a:r>
                  <a:rPr lang="en-US" sz="2400" i="1" dirty="0" smtClean="0"/>
                  <a:t>weakly realizable</a:t>
                </a:r>
                <a:r>
                  <a:rPr lang="en-US" sz="2400" dirty="0" smtClean="0"/>
                  <a:t>:</a:t>
                </a:r>
              </a:p>
              <a:p>
                <a:r>
                  <a:rPr lang="en-US" sz="2400" dirty="0"/>
                  <a:t>	</a:t>
                </a:r>
                <a:r>
                  <a:rPr lang="en-US" sz="2400" dirty="0" smtClean="0"/>
                  <a:t>only pairs of edges in </a:t>
                </a:r>
                <a14:m>
                  <m:oMath xmlns:m="http://schemas.openxmlformats.org/officeDocument/2006/math">
                    <m:r>
                      <a:rPr lang="en-US" sz="2400" b="0" i="1" smtClean="0">
                        <a:latin typeface="Cambria Math"/>
                      </a:rPr>
                      <m:t>𝑅</m:t>
                    </m:r>
                  </m:oMath>
                </a14:m>
                <a:r>
                  <a:rPr lang="en-US" sz="2400" dirty="0" smtClean="0"/>
                  <a:t> may cross</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981200" y="1600200"/>
                <a:ext cx="5312865" cy="830997"/>
              </a:xfrm>
              <a:prstGeom prst="rect">
                <a:avLst/>
              </a:prstGeom>
              <a:blipFill rotWithShape="1">
                <a:blip r:embed="rId3"/>
                <a:stretch>
                  <a:fillRect l="-917" t="-5882" r="-688" b="-15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052928686"/>
                  </p:ext>
                </p:extLst>
              </p:nvPr>
            </p:nvGraphicFramePr>
            <p:xfrm>
              <a:off x="304800" y="3200400"/>
              <a:ext cx="8151222" cy="1483360"/>
            </p:xfrm>
            <a:graphic>
              <a:graphicData uri="http://schemas.openxmlformats.org/drawingml/2006/table">
                <a:tbl>
                  <a:tblPr firstRow="1" bandRow="1">
                    <a:tableStyleId>{5C22544A-7EE6-4342-B048-85BDC9FD1C3A}</a:tableStyleId>
                  </a:tblPr>
                  <a:tblGrid>
                    <a:gridCol w="2971800"/>
                    <a:gridCol w="3505200"/>
                    <a:gridCol w="1674222"/>
                  </a:tblGrid>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𝑹</m:t>
                                </m:r>
                              </m:oMath>
                            </m:oMathPara>
                          </a14:m>
                          <a:endParaRPr lang="en-US" dirty="0"/>
                        </a:p>
                      </a:txBody>
                      <a:tcPr/>
                    </a:tc>
                    <a:tc>
                      <a:txBody>
                        <a:bodyPr/>
                        <a:lstStyle/>
                        <a:p>
                          <a:r>
                            <a:rPr lang="en-US" dirty="0" smtClean="0"/>
                            <a:t>Problem</a:t>
                          </a:r>
                          <a:endParaRPr lang="en-US" dirty="0"/>
                        </a:p>
                      </a:txBody>
                      <a:tcPr/>
                    </a:tc>
                    <a:tc>
                      <a:txBody>
                        <a:bodyPr/>
                        <a:lstStyle/>
                        <a:p>
                          <a:r>
                            <a:rPr lang="en-US" dirty="0" smtClean="0"/>
                            <a:t>Complexity</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a:txBody>
                      <a:tcPr/>
                    </a:tc>
                    <a:tc>
                      <a:txBody>
                        <a:bodyPr/>
                        <a:lstStyle/>
                        <a:p>
                          <a:r>
                            <a:rPr lang="en-US" dirty="0" smtClean="0"/>
                            <a:t>Planarity</a:t>
                          </a:r>
                          <a:endParaRPr lang="en-US" dirty="0"/>
                        </a:p>
                      </a:txBody>
                      <a:tcPr/>
                    </a:tc>
                    <a:tc>
                      <a:txBody>
                        <a:bodyPr/>
                        <a:lstStyle/>
                        <a:p>
                          <a:r>
                            <a:rPr lang="en-US" dirty="0" smtClean="0"/>
                            <a:t>Linear Time</a:t>
                          </a:r>
                          <a:endParaRPr lang="en-US" dirty="0"/>
                        </a:p>
                      </a:txBody>
                      <a:tcPr/>
                    </a:tc>
                  </a:tr>
                  <a:tr h="370840">
                    <a:tc>
                      <a:txBody>
                        <a:bodyPr/>
                        <a:lstStyle/>
                        <a:p>
                          <a:r>
                            <a:rPr lang="en-US" dirty="0" smtClean="0"/>
                            <a:t>complete,</a:t>
                          </a:r>
                          <a:r>
                            <a:rPr lang="en-US" baseline="0" dirty="0" smtClean="0"/>
                            <a:t> spanning</a:t>
                          </a:r>
                          <a:endParaRPr lang="en-US" dirty="0"/>
                        </a:p>
                      </a:txBody>
                      <a:tcPr/>
                    </a:tc>
                    <a:tc>
                      <a:txBody>
                        <a:bodyPr/>
                        <a:lstStyle/>
                        <a:p>
                          <a:r>
                            <a:rPr lang="en-US" dirty="0" smtClean="0"/>
                            <a:t>Trivially True</a:t>
                          </a:r>
                          <a:endParaRPr lang="en-US" dirty="0"/>
                        </a:p>
                      </a:txBody>
                      <a:tcPr/>
                    </a:tc>
                    <a:tc>
                      <a:txBody>
                        <a:bodyPr/>
                        <a:lstStyle/>
                        <a:p>
                          <a:r>
                            <a:rPr lang="en-US" dirty="0" smtClean="0"/>
                            <a:t>O(1)</a:t>
                          </a:r>
                          <a:endParaRPr lang="en-US" dirty="0"/>
                        </a:p>
                      </a:txBody>
                      <a:tcPr/>
                    </a:tc>
                  </a:tr>
                  <a:tr h="370840">
                    <a:tc>
                      <a:txBody>
                        <a:bodyPr/>
                        <a:lstStyle/>
                        <a:p>
                          <a:r>
                            <a:rPr lang="en-US" dirty="0" smtClean="0"/>
                            <a:t>complete, not spanning</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052928686"/>
                  </p:ext>
                </p:extLst>
              </p:nvPr>
            </p:nvGraphicFramePr>
            <p:xfrm>
              <a:off x="304800" y="3200400"/>
              <a:ext cx="8151222" cy="1483360"/>
            </p:xfrm>
            <a:graphic>
              <a:graphicData uri="http://schemas.openxmlformats.org/drawingml/2006/table">
                <a:tbl>
                  <a:tblPr firstRow="1" bandRow="1">
                    <a:tableStyleId>{5C22544A-7EE6-4342-B048-85BDC9FD1C3A}</a:tableStyleId>
                  </a:tblPr>
                  <a:tblGrid>
                    <a:gridCol w="2971800"/>
                    <a:gridCol w="3505200"/>
                    <a:gridCol w="1674222"/>
                  </a:tblGrid>
                  <a:tr h="370840">
                    <a:tc>
                      <a:txBody>
                        <a:bodyPr/>
                        <a:lstStyle/>
                        <a:p>
                          <a:endParaRPr lang="en-US"/>
                        </a:p>
                      </a:txBody>
                      <a:tcPr>
                        <a:blipFill rotWithShape="1">
                          <a:blip r:embed="rId4"/>
                          <a:stretch>
                            <a:fillRect t="-8197" r="-174743" b="-322951"/>
                          </a:stretch>
                        </a:blipFill>
                      </a:tcPr>
                    </a:tc>
                    <a:tc>
                      <a:txBody>
                        <a:bodyPr/>
                        <a:lstStyle/>
                        <a:p>
                          <a:r>
                            <a:rPr lang="en-US" dirty="0" smtClean="0"/>
                            <a:t>Problem</a:t>
                          </a:r>
                          <a:endParaRPr lang="en-US" dirty="0"/>
                        </a:p>
                      </a:txBody>
                      <a:tcPr/>
                    </a:tc>
                    <a:tc>
                      <a:txBody>
                        <a:bodyPr/>
                        <a:lstStyle/>
                        <a:p>
                          <a:r>
                            <a:rPr lang="en-US" dirty="0" smtClean="0"/>
                            <a:t>Complexity</a:t>
                          </a:r>
                          <a:endParaRPr lang="en-US" dirty="0"/>
                        </a:p>
                      </a:txBody>
                      <a:tcPr/>
                    </a:tc>
                  </a:tr>
                  <a:tr h="370840">
                    <a:tc>
                      <a:txBody>
                        <a:bodyPr/>
                        <a:lstStyle/>
                        <a:p>
                          <a:endParaRPr lang="en-US"/>
                        </a:p>
                      </a:txBody>
                      <a:tcPr>
                        <a:blipFill rotWithShape="1">
                          <a:blip r:embed="rId4"/>
                          <a:stretch>
                            <a:fillRect t="-108197" r="-174743" b="-222951"/>
                          </a:stretch>
                        </a:blipFill>
                      </a:tcPr>
                    </a:tc>
                    <a:tc>
                      <a:txBody>
                        <a:bodyPr/>
                        <a:lstStyle/>
                        <a:p>
                          <a:r>
                            <a:rPr lang="en-US" dirty="0" smtClean="0"/>
                            <a:t>Planarity</a:t>
                          </a:r>
                          <a:endParaRPr lang="en-US" dirty="0"/>
                        </a:p>
                      </a:txBody>
                      <a:tcPr/>
                    </a:tc>
                    <a:tc>
                      <a:txBody>
                        <a:bodyPr/>
                        <a:lstStyle/>
                        <a:p>
                          <a:r>
                            <a:rPr lang="en-US" dirty="0" smtClean="0"/>
                            <a:t>Linear Time</a:t>
                          </a:r>
                          <a:endParaRPr lang="en-US" dirty="0"/>
                        </a:p>
                      </a:txBody>
                      <a:tcPr/>
                    </a:tc>
                  </a:tr>
                  <a:tr h="370840">
                    <a:tc>
                      <a:txBody>
                        <a:bodyPr/>
                        <a:lstStyle/>
                        <a:p>
                          <a:r>
                            <a:rPr lang="en-US" dirty="0" smtClean="0"/>
                            <a:t>complete,</a:t>
                          </a:r>
                          <a:r>
                            <a:rPr lang="en-US" baseline="0" dirty="0" smtClean="0"/>
                            <a:t> spanning</a:t>
                          </a:r>
                          <a:endParaRPr lang="en-US" dirty="0"/>
                        </a:p>
                      </a:txBody>
                      <a:tcPr/>
                    </a:tc>
                    <a:tc>
                      <a:txBody>
                        <a:bodyPr/>
                        <a:lstStyle/>
                        <a:p>
                          <a:r>
                            <a:rPr lang="en-US" dirty="0" smtClean="0"/>
                            <a:t>Trivially True</a:t>
                          </a:r>
                          <a:endParaRPr lang="en-US" dirty="0"/>
                        </a:p>
                      </a:txBody>
                      <a:tcPr/>
                    </a:tc>
                    <a:tc>
                      <a:txBody>
                        <a:bodyPr/>
                        <a:lstStyle/>
                        <a:p>
                          <a:r>
                            <a:rPr lang="en-US" dirty="0" smtClean="0"/>
                            <a:t>O(1)</a:t>
                          </a:r>
                          <a:endParaRPr lang="en-US" dirty="0"/>
                        </a:p>
                      </a:txBody>
                      <a:tcPr/>
                    </a:tc>
                  </a:tr>
                  <a:tr h="370840">
                    <a:tc>
                      <a:txBody>
                        <a:bodyPr/>
                        <a:lstStyle/>
                        <a:p>
                          <a:r>
                            <a:rPr lang="en-US" dirty="0" smtClean="0"/>
                            <a:t>complete, not spanning</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mc:Fallback>
      </mc:AlternateContent>
    </p:spTree>
    <p:extLst>
      <p:ext uri="{BB962C8B-B14F-4D97-AF65-F5344CB8AC3E}">
        <p14:creationId xmlns:p14="http://schemas.microsoft.com/office/powerpoint/2010/main" val="72672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a:t>
            </a:r>
            <a:r>
              <a:rPr lang="en-US" dirty="0" err="1" smtClean="0"/>
              <a:t>Realizability</a:t>
            </a:r>
            <a:endParaRPr lang="en-US"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904959992"/>
                  </p:ext>
                </p:extLst>
              </p:nvPr>
            </p:nvGraphicFramePr>
            <p:xfrm>
              <a:off x="381000" y="2743200"/>
              <a:ext cx="8151222" cy="2595880"/>
            </p:xfrm>
            <a:graphic>
              <a:graphicData uri="http://schemas.openxmlformats.org/drawingml/2006/table">
                <a:tbl>
                  <a:tblPr firstRow="1" bandRow="1">
                    <a:tableStyleId>{5C22544A-7EE6-4342-B048-85BDC9FD1C3A}</a:tableStyleId>
                  </a:tblPr>
                  <a:tblGrid>
                    <a:gridCol w="2971800"/>
                    <a:gridCol w="3505200"/>
                    <a:gridCol w="1674222"/>
                  </a:tblGrid>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𝑹</m:t>
                                </m:r>
                              </m:oMath>
                            </m:oMathPara>
                          </a14:m>
                          <a:endParaRPr lang="en-US" dirty="0"/>
                        </a:p>
                      </a:txBody>
                      <a:tcPr/>
                    </a:tc>
                    <a:tc>
                      <a:txBody>
                        <a:bodyPr/>
                        <a:lstStyle/>
                        <a:p>
                          <a:r>
                            <a:rPr lang="en-US" dirty="0" smtClean="0"/>
                            <a:t>Problem</a:t>
                          </a:r>
                          <a:endParaRPr lang="en-US" dirty="0"/>
                        </a:p>
                      </a:txBody>
                      <a:tcPr/>
                    </a:tc>
                    <a:tc>
                      <a:txBody>
                        <a:bodyPr/>
                        <a:lstStyle/>
                        <a:p>
                          <a:r>
                            <a:rPr lang="en-US" dirty="0" smtClean="0"/>
                            <a:t>Complexity</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a:txBody>
                      <a:tcPr/>
                    </a:tc>
                    <a:tc>
                      <a:txBody>
                        <a:bodyPr/>
                        <a:lstStyle/>
                        <a:p>
                          <a:r>
                            <a:rPr lang="en-US" dirty="0" smtClean="0"/>
                            <a:t>Planarity</a:t>
                          </a:r>
                          <a:endParaRPr lang="en-US" dirty="0"/>
                        </a:p>
                      </a:txBody>
                      <a:tcPr/>
                    </a:tc>
                    <a:tc>
                      <a:txBody>
                        <a:bodyPr/>
                        <a:lstStyle/>
                        <a:p>
                          <a:r>
                            <a:rPr lang="en-US" dirty="0" smtClean="0"/>
                            <a:t>Linear Time</a:t>
                          </a:r>
                          <a:endParaRPr lang="en-US" dirty="0"/>
                        </a:p>
                      </a:txBody>
                      <a:tcPr/>
                    </a:tc>
                  </a:tr>
                  <a:tr h="370840">
                    <a:tc>
                      <a:txBody>
                        <a:bodyPr/>
                        <a:lstStyle/>
                        <a:p>
                          <a:r>
                            <a:rPr lang="en-US" dirty="0" smtClean="0"/>
                            <a:t>complete,</a:t>
                          </a:r>
                          <a:r>
                            <a:rPr lang="en-US" baseline="0" dirty="0" smtClean="0"/>
                            <a:t> spanning</a:t>
                          </a:r>
                          <a:endParaRPr lang="en-US" dirty="0"/>
                        </a:p>
                      </a:txBody>
                      <a:tcPr/>
                    </a:tc>
                    <a:tc>
                      <a:txBody>
                        <a:bodyPr/>
                        <a:lstStyle/>
                        <a:p>
                          <a:r>
                            <a:rPr lang="en-US" dirty="0" smtClean="0"/>
                            <a:t>Trivially True</a:t>
                          </a:r>
                          <a:endParaRPr lang="en-US" dirty="0"/>
                        </a:p>
                      </a:txBody>
                      <a:tcPr/>
                    </a:tc>
                    <a:tc>
                      <a:txBody>
                        <a:bodyPr/>
                        <a:lstStyle/>
                        <a:p>
                          <a:r>
                            <a:rPr lang="en-US" dirty="0" smtClean="0"/>
                            <a:t>O(1)</a:t>
                          </a:r>
                          <a:endParaRPr lang="en-US" dirty="0"/>
                        </a:p>
                      </a:txBody>
                      <a:tcPr/>
                    </a:tc>
                  </a:tr>
                  <a:tr h="370840">
                    <a:tc>
                      <a:txBody>
                        <a:bodyPr/>
                        <a:lstStyle/>
                        <a:p>
                          <a:r>
                            <a:rPr lang="en-US" dirty="0" smtClean="0"/>
                            <a:t>complete, not spanning</a:t>
                          </a:r>
                          <a:endParaRPr lang="en-US" dirty="0"/>
                        </a:p>
                      </a:txBody>
                      <a:tcPr/>
                    </a:tc>
                    <a:tc>
                      <a:txBody>
                        <a:bodyPr/>
                        <a:lstStyle/>
                        <a:p>
                          <a:r>
                            <a:rPr lang="en-US" dirty="0" smtClean="0"/>
                            <a:t>Partial</a:t>
                          </a:r>
                          <a:r>
                            <a:rPr lang="en-US" baseline="0" dirty="0" smtClean="0"/>
                            <a:t> Planarity</a:t>
                          </a:r>
                          <a:endParaRPr lang="en-US" dirty="0"/>
                        </a:p>
                      </a:txBody>
                      <a:tcPr/>
                    </a:tc>
                    <a:tc>
                      <a:txBody>
                        <a:bodyPr/>
                        <a:lstStyle/>
                        <a:p>
                          <a:r>
                            <a:rPr lang="en-US" dirty="0" smtClean="0"/>
                            <a:t>P</a:t>
                          </a:r>
                          <a:endParaRPr lang="en-US" dirty="0"/>
                        </a:p>
                      </a:txBody>
                      <a:tcPr/>
                    </a:tc>
                  </a:tr>
                  <a:tr h="370840">
                    <a:tc>
                      <a:txBody>
                        <a:bodyPr/>
                        <a:lstStyle/>
                        <a:p>
                          <a:r>
                            <a:rPr lang="en-US" dirty="0" smtClean="0"/>
                            <a:t>complete, bipartite</a:t>
                          </a:r>
                          <a:endParaRPr lang="en-US" dirty="0"/>
                        </a:p>
                      </a:txBody>
                      <a:tcPr/>
                    </a:tc>
                    <a:tc>
                      <a:txBody>
                        <a:bodyPr/>
                        <a:lstStyle/>
                        <a:p>
                          <a:r>
                            <a:rPr lang="en-US" dirty="0" smtClean="0"/>
                            <a:t>simultaneous</a:t>
                          </a:r>
                          <a:r>
                            <a:rPr lang="en-US" baseline="0" dirty="0" smtClean="0"/>
                            <a:t> planarity (</a:t>
                          </a:r>
                          <a14:m>
                            <m:oMath xmlns:m="http://schemas.openxmlformats.org/officeDocument/2006/math">
                              <m:sSub>
                                <m:sSubPr>
                                  <m:ctrlPr>
                                    <a:rPr lang="en-US" b="0" i="1" baseline="0" smtClean="0">
                                      <a:latin typeface="Cambria Math"/>
                                    </a:rPr>
                                  </m:ctrlPr>
                                </m:sSubPr>
                                <m:e>
                                  <m:r>
                                    <m:rPr>
                                      <m:sty m:val="p"/>
                                    </m:rPr>
                                    <a:rPr lang="en-US" b="0" i="0" baseline="0" smtClean="0">
                                      <a:latin typeface="Cambria Math"/>
                                    </a:rPr>
                                    <m:t>SEFE</m:t>
                                  </m:r>
                                </m:e>
                                <m:sub>
                                  <m:r>
                                    <a:rPr lang="en-US" b="0" i="0" baseline="0" smtClean="0">
                                      <a:latin typeface="Cambria Math"/>
                                    </a:rPr>
                                    <m:t>2</m:t>
                                  </m:r>
                                </m:sub>
                              </m:sSub>
                              <m:r>
                                <a:rPr lang="en-US" b="0" i="0" baseline="0" smtClean="0">
                                  <a:latin typeface="Cambria Math"/>
                                </a:rPr>
                                <m:t>)</m:t>
                              </m:r>
                              <m:r>
                                <a:rPr lang="en-US" b="0" i="1" baseline="0" smtClean="0">
                                  <a:latin typeface="Cambria Math"/>
                                </a:rPr>
                                <m:t> </m:t>
                              </m:r>
                            </m:oMath>
                          </a14:m>
                          <a:endParaRPr lang="en-US" dirty="0"/>
                        </a:p>
                      </a:txBody>
                      <a:tcPr/>
                    </a:tc>
                    <a:tc>
                      <a:txBody>
                        <a:bodyPr/>
                        <a:lstStyle/>
                        <a:p>
                          <a:r>
                            <a:rPr lang="en-US" dirty="0" smtClean="0"/>
                            <a:t>?</a:t>
                          </a:r>
                          <a:endParaRPr lang="en-US" dirty="0"/>
                        </a:p>
                      </a:txBody>
                      <a:tcPr/>
                    </a:tc>
                  </a:tr>
                  <a:tr h="370840">
                    <a:tc>
                      <a:txBody>
                        <a:bodyPr/>
                        <a:lstStyle/>
                        <a:p>
                          <a:r>
                            <a:rPr lang="en-US" dirty="0" smtClean="0"/>
                            <a:t>complete, n-partite</a:t>
                          </a:r>
                          <a:endParaRPr lang="en-US" dirty="0"/>
                        </a:p>
                      </a:txBody>
                      <a:tcPr/>
                    </a:tc>
                    <a:tc>
                      <a:txBody>
                        <a:bodyPr/>
                        <a:lstStyle/>
                        <a:p>
                          <a:r>
                            <a:rPr lang="en-US" dirty="0" smtClean="0"/>
                            <a:t>sunflower case of </a:t>
                          </a:r>
                          <a14:m>
                            <m:oMath xmlns:m="http://schemas.openxmlformats.org/officeDocument/2006/math">
                              <m:sSub>
                                <m:sSubPr>
                                  <m:ctrlPr>
                                    <a:rPr lang="en-US" b="0" i="1" smtClean="0">
                                      <a:latin typeface="Cambria Math"/>
                                    </a:rPr>
                                  </m:ctrlPr>
                                </m:sSubPr>
                                <m:e>
                                  <m:r>
                                    <m:rPr>
                                      <m:sty m:val="p"/>
                                    </m:rPr>
                                    <a:rPr lang="en-US" b="0" i="0" smtClean="0">
                                      <a:latin typeface="Cambria Math"/>
                                    </a:rPr>
                                    <m:t>SEFE</m:t>
                                  </m:r>
                                </m:e>
                                <m:sub>
                                  <m:r>
                                    <a:rPr lang="en-US" b="0" i="1" smtClean="0">
                                      <a:latin typeface="Cambria Math"/>
                                    </a:rPr>
                                    <m:t>𝑛</m:t>
                                  </m:r>
                                </m:sub>
                              </m:sSub>
                            </m:oMath>
                          </a14:m>
                          <a:endParaRPr lang="en-US" dirty="0"/>
                        </a:p>
                      </a:txBody>
                      <a:tcPr/>
                    </a:tc>
                    <a:tc>
                      <a:txBody>
                        <a:bodyPr/>
                        <a:lstStyle/>
                        <a:p>
                          <a:r>
                            <a:rPr lang="en-US" dirty="0" smtClean="0"/>
                            <a:t>NP-complete</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r>
                            <a:rPr lang="en-US" dirty="0" smtClean="0"/>
                            <a:t>P</a:t>
                          </a:r>
                          <a:endParaRPr lang="en-US"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84799062"/>
                  </p:ext>
                </p:extLst>
              </p:nvPr>
            </p:nvGraphicFramePr>
            <p:xfrm>
              <a:off x="381000" y="2743200"/>
              <a:ext cx="8151222" cy="2595880"/>
            </p:xfrm>
            <a:graphic>
              <a:graphicData uri="http://schemas.openxmlformats.org/drawingml/2006/table">
                <a:tbl>
                  <a:tblPr firstRow="1" bandRow="1">
                    <a:tableStyleId>{5C22544A-7EE6-4342-B048-85BDC9FD1C3A}</a:tableStyleId>
                  </a:tblPr>
                  <a:tblGrid>
                    <a:gridCol w="2971800"/>
                    <a:gridCol w="3505200"/>
                    <a:gridCol w="1674222"/>
                  </a:tblGrid>
                  <a:tr h="370840">
                    <a:tc>
                      <a:txBody>
                        <a:bodyPr/>
                        <a:lstStyle/>
                        <a:p>
                          <a:endParaRPr lang="en-US"/>
                        </a:p>
                      </a:txBody>
                      <a:tcPr>
                        <a:blipFill rotWithShape="1">
                          <a:blip r:embed="rId3"/>
                          <a:stretch>
                            <a:fillRect l="-205" t="-8197" r="-174538" b="-622951"/>
                          </a:stretch>
                        </a:blipFill>
                      </a:tcPr>
                    </a:tc>
                    <a:tc>
                      <a:txBody>
                        <a:bodyPr/>
                        <a:lstStyle/>
                        <a:p>
                          <a:r>
                            <a:rPr lang="en-US" dirty="0" smtClean="0"/>
                            <a:t>Problem</a:t>
                          </a:r>
                          <a:endParaRPr lang="en-US" dirty="0"/>
                        </a:p>
                      </a:txBody>
                      <a:tcPr/>
                    </a:tc>
                    <a:tc>
                      <a:txBody>
                        <a:bodyPr/>
                        <a:lstStyle/>
                        <a:p>
                          <a:r>
                            <a:rPr lang="en-US" dirty="0" smtClean="0"/>
                            <a:t>Complexity</a:t>
                          </a:r>
                          <a:endParaRPr lang="en-US" dirty="0"/>
                        </a:p>
                      </a:txBody>
                      <a:tcPr/>
                    </a:tc>
                  </a:tr>
                  <a:tr h="370840">
                    <a:tc>
                      <a:txBody>
                        <a:bodyPr/>
                        <a:lstStyle/>
                        <a:p>
                          <a:endParaRPr lang="en-US"/>
                        </a:p>
                      </a:txBody>
                      <a:tcPr>
                        <a:blipFill rotWithShape="1">
                          <a:blip r:embed="rId3"/>
                          <a:stretch>
                            <a:fillRect l="-205" t="-108197" r="-174538" b="-522951"/>
                          </a:stretch>
                        </a:blipFill>
                      </a:tcPr>
                    </a:tc>
                    <a:tc>
                      <a:txBody>
                        <a:bodyPr/>
                        <a:lstStyle/>
                        <a:p>
                          <a:r>
                            <a:rPr lang="en-US" dirty="0" smtClean="0"/>
                            <a:t>Planarity</a:t>
                          </a:r>
                          <a:endParaRPr lang="en-US" dirty="0"/>
                        </a:p>
                      </a:txBody>
                      <a:tcPr/>
                    </a:tc>
                    <a:tc>
                      <a:txBody>
                        <a:bodyPr/>
                        <a:lstStyle/>
                        <a:p>
                          <a:r>
                            <a:rPr lang="en-US" dirty="0" smtClean="0"/>
                            <a:t>Linear Time</a:t>
                          </a:r>
                          <a:endParaRPr lang="en-US" dirty="0"/>
                        </a:p>
                      </a:txBody>
                      <a:tcPr/>
                    </a:tc>
                  </a:tr>
                  <a:tr h="370840">
                    <a:tc>
                      <a:txBody>
                        <a:bodyPr/>
                        <a:lstStyle/>
                        <a:p>
                          <a:r>
                            <a:rPr lang="en-US" dirty="0" smtClean="0"/>
                            <a:t>complete,</a:t>
                          </a:r>
                          <a:r>
                            <a:rPr lang="en-US" baseline="0" dirty="0" smtClean="0"/>
                            <a:t> spanning</a:t>
                          </a:r>
                          <a:endParaRPr lang="en-US" dirty="0"/>
                        </a:p>
                      </a:txBody>
                      <a:tcPr/>
                    </a:tc>
                    <a:tc>
                      <a:txBody>
                        <a:bodyPr/>
                        <a:lstStyle/>
                        <a:p>
                          <a:r>
                            <a:rPr lang="en-US" dirty="0" smtClean="0"/>
                            <a:t>Trivially True</a:t>
                          </a:r>
                          <a:endParaRPr lang="en-US" dirty="0"/>
                        </a:p>
                      </a:txBody>
                      <a:tcPr/>
                    </a:tc>
                    <a:tc>
                      <a:txBody>
                        <a:bodyPr/>
                        <a:lstStyle/>
                        <a:p>
                          <a:r>
                            <a:rPr lang="en-US" dirty="0" smtClean="0"/>
                            <a:t>O(1)</a:t>
                          </a:r>
                          <a:endParaRPr lang="en-US" dirty="0"/>
                        </a:p>
                      </a:txBody>
                      <a:tcPr/>
                    </a:tc>
                  </a:tr>
                  <a:tr h="370840">
                    <a:tc>
                      <a:txBody>
                        <a:bodyPr/>
                        <a:lstStyle/>
                        <a:p>
                          <a:r>
                            <a:rPr lang="en-US" dirty="0" smtClean="0"/>
                            <a:t>complete, not spanning</a:t>
                          </a:r>
                          <a:endParaRPr lang="en-US" dirty="0"/>
                        </a:p>
                      </a:txBody>
                      <a:tcPr/>
                    </a:tc>
                    <a:tc>
                      <a:txBody>
                        <a:bodyPr/>
                        <a:lstStyle/>
                        <a:p>
                          <a:r>
                            <a:rPr lang="en-US" dirty="0" smtClean="0"/>
                            <a:t>Partial</a:t>
                          </a:r>
                          <a:r>
                            <a:rPr lang="en-US" baseline="0" dirty="0" smtClean="0"/>
                            <a:t> Planarity</a:t>
                          </a:r>
                          <a:endParaRPr lang="en-US" dirty="0"/>
                        </a:p>
                      </a:txBody>
                      <a:tcPr/>
                    </a:tc>
                    <a:tc>
                      <a:txBody>
                        <a:bodyPr/>
                        <a:lstStyle/>
                        <a:p>
                          <a:r>
                            <a:rPr lang="en-US" dirty="0" smtClean="0"/>
                            <a:t>P</a:t>
                          </a:r>
                          <a:endParaRPr lang="en-US" dirty="0"/>
                        </a:p>
                      </a:txBody>
                      <a:tcPr/>
                    </a:tc>
                  </a:tr>
                  <a:tr h="370840">
                    <a:tc>
                      <a:txBody>
                        <a:bodyPr/>
                        <a:lstStyle/>
                        <a:p>
                          <a:r>
                            <a:rPr lang="en-US" dirty="0" smtClean="0"/>
                            <a:t>complete, bipartite</a:t>
                          </a:r>
                          <a:endParaRPr lang="en-US" dirty="0"/>
                        </a:p>
                      </a:txBody>
                      <a:tcPr/>
                    </a:tc>
                    <a:tc>
                      <a:txBody>
                        <a:bodyPr/>
                        <a:lstStyle/>
                        <a:p>
                          <a:endParaRPr lang="en-US"/>
                        </a:p>
                      </a:txBody>
                      <a:tcPr>
                        <a:blipFill rotWithShape="1">
                          <a:blip r:embed="rId3"/>
                          <a:stretch>
                            <a:fillRect l="-84870" t="-406557" r="-47826" b="-224590"/>
                          </a:stretch>
                        </a:blipFill>
                      </a:tcPr>
                    </a:tc>
                    <a:tc>
                      <a:txBody>
                        <a:bodyPr/>
                        <a:lstStyle/>
                        <a:p>
                          <a:r>
                            <a:rPr lang="en-US" dirty="0" smtClean="0"/>
                            <a:t>?</a:t>
                          </a:r>
                          <a:endParaRPr lang="en-US" dirty="0"/>
                        </a:p>
                      </a:txBody>
                      <a:tcPr/>
                    </a:tc>
                  </a:tr>
                  <a:tr h="370840">
                    <a:tc>
                      <a:txBody>
                        <a:bodyPr/>
                        <a:lstStyle/>
                        <a:p>
                          <a:r>
                            <a:rPr lang="en-US" dirty="0" smtClean="0"/>
                            <a:t>complete, n-partite</a:t>
                          </a:r>
                          <a:endParaRPr lang="en-US" dirty="0"/>
                        </a:p>
                      </a:txBody>
                      <a:tcPr/>
                    </a:tc>
                    <a:tc>
                      <a:txBody>
                        <a:bodyPr/>
                        <a:lstStyle/>
                        <a:p>
                          <a:endParaRPr lang="en-US"/>
                        </a:p>
                      </a:txBody>
                      <a:tcPr>
                        <a:blipFill rotWithShape="1">
                          <a:blip r:embed="rId3"/>
                          <a:stretch>
                            <a:fillRect l="-84870" t="-506557" r="-47826" b="-124590"/>
                          </a:stretch>
                        </a:blipFill>
                      </a:tcPr>
                    </a:tc>
                    <a:tc>
                      <a:txBody>
                        <a:bodyPr/>
                        <a:lstStyle/>
                        <a:p>
                          <a:r>
                            <a:rPr lang="en-US" dirty="0" smtClean="0"/>
                            <a:t>NP-complete</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r>
                            <a:rPr lang="en-US" dirty="0" smtClean="0"/>
                            <a:t>P</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1981200" y="1600200"/>
                <a:ext cx="5312865" cy="830997"/>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𝑉</m:t>
                    </m:r>
                    <m:r>
                      <a:rPr lang="en-US" sz="2400" b="0" i="1" smtClean="0">
                        <a:latin typeface="Cambria Math"/>
                      </a:rPr>
                      <m:t>,</m:t>
                    </m:r>
                    <m:r>
                      <a:rPr lang="en-US" sz="2400" b="0" i="1" smtClean="0">
                        <a:latin typeface="Cambria Math"/>
                      </a:rPr>
                      <m:t>𝐸</m:t>
                    </m:r>
                    <m:r>
                      <a:rPr lang="en-US" sz="2400" b="0" i="1" smtClean="0">
                        <a:latin typeface="Cambria Math"/>
                      </a:rPr>
                      <m:t>,</m:t>
                    </m:r>
                    <m:r>
                      <a:rPr lang="en-US" sz="2400" b="0" i="1" smtClean="0">
                        <a:latin typeface="Cambria Math"/>
                      </a:rPr>
                      <m:t>𝑅</m:t>
                    </m:r>
                    <m:r>
                      <a:rPr lang="en-US" sz="2400" b="0" i="1" smtClean="0">
                        <a:latin typeface="Cambria Math"/>
                      </a:rPr>
                      <m:t>⊆</m:t>
                    </m:r>
                    <m:sSup>
                      <m:sSupPr>
                        <m:ctrlPr>
                          <a:rPr lang="en-US" sz="2400" b="0" i="1" smtClean="0">
                            <a:latin typeface="Cambria Math"/>
                          </a:rPr>
                        </m:ctrlPr>
                      </m:sSupPr>
                      <m:e>
                        <m:r>
                          <a:rPr lang="en-US" sz="2400" b="0" i="1" smtClean="0">
                            <a:latin typeface="Cambria Math"/>
                          </a:rPr>
                          <m:t>𝐸</m:t>
                        </m:r>
                      </m:e>
                      <m:sup>
                        <m:r>
                          <a:rPr lang="en-US" sz="2400" b="0" i="1" smtClean="0">
                            <a:latin typeface="Cambria Math"/>
                          </a:rPr>
                          <m:t>2</m:t>
                        </m:r>
                      </m:sup>
                    </m:sSup>
                    <m:r>
                      <a:rPr lang="en-US" sz="2400" b="0" i="1" smtClean="0">
                        <a:latin typeface="Cambria Math"/>
                      </a:rPr>
                      <m:t>)</m:t>
                    </m:r>
                  </m:oMath>
                </a14:m>
                <a:r>
                  <a:rPr lang="en-US" sz="2400" dirty="0" smtClean="0"/>
                  <a:t> is </a:t>
                </a:r>
                <a:r>
                  <a:rPr lang="en-US" sz="2400" i="1" dirty="0" smtClean="0"/>
                  <a:t>weakly realizable</a:t>
                </a:r>
                <a:r>
                  <a:rPr lang="en-US" sz="2400" dirty="0" smtClean="0"/>
                  <a:t>:</a:t>
                </a:r>
              </a:p>
              <a:p>
                <a:r>
                  <a:rPr lang="en-US" sz="2400" dirty="0"/>
                  <a:t>	</a:t>
                </a:r>
                <a:r>
                  <a:rPr lang="en-US" sz="2400" dirty="0" smtClean="0"/>
                  <a:t>only pairs of edges in </a:t>
                </a:r>
                <a14:m>
                  <m:oMath xmlns:m="http://schemas.openxmlformats.org/officeDocument/2006/math">
                    <m:r>
                      <a:rPr lang="en-US" sz="2400" b="0" i="1" smtClean="0">
                        <a:latin typeface="Cambria Math"/>
                      </a:rPr>
                      <m:t>𝑅</m:t>
                    </m:r>
                  </m:oMath>
                </a14:m>
                <a:r>
                  <a:rPr lang="en-US" sz="2400" dirty="0" smtClean="0"/>
                  <a:t> may cross</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981200" y="1600200"/>
                <a:ext cx="5312865" cy="830997"/>
              </a:xfrm>
              <a:prstGeom prst="rect">
                <a:avLst/>
              </a:prstGeom>
              <a:blipFill rotWithShape="1">
                <a:blip r:embed="rId4"/>
                <a:stretch>
                  <a:fillRect l="-917" t="-5882" r="-688" b="-15441"/>
                </a:stretch>
              </a:blipFill>
            </p:spPr>
            <p:txBody>
              <a:bodyPr/>
              <a:lstStyle/>
              <a:p>
                <a:r>
                  <a:rPr lang="en-US">
                    <a:noFill/>
                  </a:rPr>
                  <a:t> </a:t>
                </a:r>
              </a:p>
            </p:txBody>
          </p:sp>
        </mc:Fallback>
      </mc:AlternateContent>
    </p:spTree>
    <p:extLst>
      <p:ext uri="{BB962C8B-B14F-4D97-AF65-F5344CB8AC3E}">
        <p14:creationId xmlns:p14="http://schemas.microsoft.com/office/powerpoint/2010/main" val="586218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Excluded Minors: All?</a:t>
            </a:r>
            <a:endParaRPr lang="en-US" dirty="0"/>
          </a:p>
        </p:txBody>
      </p:sp>
      <p:cxnSp>
        <p:nvCxnSpPr>
          <p:cNvPr id="3" name="Straight Connector 2"/>
          <p:cNvCxnSpPr/>
          <p:nvPr/>
        </p:nvCxnSpPr>
        <p:spPr>
          <a:xfrm>
            <a:off x="710773" y="1981200"/>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10773" y="2805662"/>
            <a:ext cx="2057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10773" y="3657600"/>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0773" y="1981200"/>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0773" y="1981200"/>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0773" y="1981200"/>
            <a:ext cx="2057400" cy="8210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0773" y="1981200"/>
            <a:ext cx="2057400" cy="16764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0773" y="2802250"/>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0773" y="2819400"/>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96473"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53873" y="18669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6473" y="2687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53873" y="26879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6473" y="3509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53873" y="35261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827989" y="5036398"/>
            <a:ext cx="417471" cy="4919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89463" y="5118479"/>
            <a:ext cx="1393010" cy="369332"/>
          </a:xfrm>
          <a:prstGeom prst="rect">
            <a:avLst/>
          </a:prstGeom>
          <a:noFill/>
        </p:spPr>
        <p:txBody>
          <a:bodyPr wrap="none" rtlCol="0">
            <a:spAutoFit/>
          </a:bodyPr>
          <a:lstStyle/>
          <a:p>
            <a:r>
              <a:rPr lang="en-US" dirty="0" smtClean="0"/>
              <a:t>crossing-free</a:t>
            </a:r>
            <a:endParaRPr lang="en-US" dirty="0"/>
          </a:p>
        </p:txBody>
      </p:sp>
      <p:cxnSp>
        <p:nvCxnSpPr>
          <p:cNvPr id="20" name="Straight Connector 19"/>
          <p:cNvCxnSpPr/>
          <p:nvPr/>
        </p:nvCxnSpPr>
        <p:spPr>
          <a:xfrm flipH="1">
            <a:off x="710773" y="5903075"/>
            <a:ext cx="477176" cy="5094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7124" y="5994982"/>
            <a:ext cx="1824282" cy="369332"/>
          </a:xfrm>
          <a:prstGeom prst="rect">
            <a:avLst/>
          </a:prstGeom>
          <a:noFill/>
        </p:spPr>
        <p:txBody>
          <a:bodyPr wrap="none" rtlCol="0">
            <a:spAutoFit/>
          </a:bodyPr>
          <a:lstStyle/>
          <a:p>
            <a:r>
              <a:rPr lang="en-US" dirty="0" smtClean="0"/>
              <a:t>crossings allowed</a:t>
            </a:r>
            <a:endParaRPr lang="en-US" dirty="0"/>
          </a:p>
        </p:txBody>
      </p:sp>
      <p:cxnSp>
        <p:nvCxnSpPr>
          <p:cNvPr id="22" name="Straight Connector 21"/>
          <p:cNvCxnSpPr/>
          <p:nvPr/>
        </p:nvCxnSpPr>
        <p:spPr>
          <a:xfrm flipV="1">
            <a:off x="3789512" y="1981200"/>
            <a:ext cx="1011088"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789512" y="2819400"/>
            <a:ext cx="549371"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338882" y="3737600"/>
            <a:ext cx="1071318" cy="17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410200" y="2802250"/>
            <a:ext cx="457200"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800600" y="1981200"/>
            <a:ext cx="1066800"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89512" y="2819400"/>
            <a:ext cx="20778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338883" y="1981200"/>
            <a:ext cx="461717" cy="17735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828456" y="1981200"/>
            <a:ext cx="581744" cy="17735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338883" y="2802250"/>
            <a:ext cx="1528517" cy="952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89512" y="2867975"/>
            <a:ext cx="1620688" cy="86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714156" y="1895901"/>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75212" y="26879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224583" y="3662149"/>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95900" y="36233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53100" y="27051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V="1">
            <a:off x="6456512" y="2116450"/>
            <a:ext cx="1011088"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456512" y="2954650"/>
            <a:ext cx="549371"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005882" y="3872850"/>
            <a:ext cx="1071318" cy="17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077200" y="2937500"/>
            <a:ext cx="457200"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67600" y="2116450"/>
            <a:ext cx="1066800"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56512" y="2954650"/>
            <a:ext cx="207788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005883" y="2116450"/>
            <a:ext cx="461717" cy="1773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495456" y="2116450"/>
            <a:ext cx="581744" cy="1773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005883" y="2937500"/>
            <a:ext cx="1528517" cy="952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56512" y="3003225"/>
            <a:ext cx="1620688" cy="86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381156" y="2031151"/>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42212" y="28232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891583" y="3797399"/>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962900" y="37585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420100" y="28403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453183" y="5118479"/>
            <a:ext cx="2756460" cy="1200329"/>
          </a:xfrm>
          <a:prstGeom prst="rect">
            <a:avLst/>
          </a:prstGeom>
          <a:noFill/>
        </p:spPr>
        <p:txBody>
          <a:bodyPr wrap="none" rtlCol="0">
            <a:spAutoFit/>
          </a:bodyPr>
          <a:lstStyle/>
          <a:p>
            <a:r>
              <a:rPr lang="en-US" dirty="0" smtClean="0"/>
              <a:t>Operations</a:t>
            </a:r>
          </a:p>
          <a:p>
            <a:pPr marL="742950" lvl="1" indent="-285750">
              <a:buFont typeface="Arial" panose="020B0604020202020204" pitchFamily="34" charset="0"/>
              <a:buChar char="•"/>
            </a:pPr>
            <a:r>
              <a:rPr lang="en-US" dirty="0" smtClean="0"/>
              <a:t>Delete vertex, edge</a:t>
            </a:r>
          </a:p>
          <a:p>
            <a:pPr marL="742950" lvl="1" indent="-285750">
              <a:buFont typeface="Arial" panose="020B0604020202020204" pitchFamily="34" charset="0"/>
              <a:buChar char="•"/>
            </a:pPr>
            <a:r>
              <a:rPr lang="en-US" dirty="0" smtClean="0"/>
              <a:t>Contract </a:t>
            </a:r>
            <a:r>
              <a:rPr lang="en-US" b="1" dirty="0" smtClean="0">
                <a:solidFill>
                  <a:srgbClr val="FF0000"/>
                </a:solidFill>
              </a:rPr>
              <a:t>/</a:t>
            </a:r>
            <a:r>
              <a:rPr lang="en-US" dirty="0" smtClean="0">
                <a:solidFill>
                  <a:srgbClr val="FF0000"/>
                </a:solidFill>
              </a:rPr>
              <a:t> </a:t>
            </a:r>
            <a:r>
              <a:rPr lang="en-US" dirty="0" smtClean="0"/>
              <a:t>edge</a:t>
            </a:r>
          </a:p>
          <a:p>
            <a:pPr marL="742950" lvl="1" indent="-285750">
              <a:buFont typeface="Arial" panose="020B0604020202020204" pitchFamily="34" charset="0"/>
              <a:buChar char="•"/>
            </a:pPr>
            <a:r>
              <a:rPr lang="en-US" dirty="0" smtClean="0"/>
              <a:t>Turn </a:t>
            </a:r>
            <a:r>
              <a:rPr lang="en-US" b="1" dirty="0" smtClean="0">
                <a:solidFill>
                  <a:srgbClr val="FF0000"/>
                </a:solidFill>
              </a:rPr>
              <a:t>/</a:t>
            </a:r>
            <a:r>
              <a:rPr lang="en-US" dirty="0" smtClean="0"/>
              <a:t> into </a:t>
            </a:r>
            <a:r>
              <a:rPr lang="en-US" b="1" dirty="0" smtClean="0">
                <a:solidFill>
                  <a:srgbClr val="00B050"/>
                </a:solidFill>
              </a:rPr>
              <a:t>/</a:t>
            </a:r>
            <a:r>
              <a:rPr lang="en-US" dirty="0" smtClean="0"/>
              <a:t> edge</a:t>
            </a:r>
            <a:endParaRPr lang="en-US" dirty="0"/>
          </a:p>
        </p:txBody>
      </p:sp>
    </p:spTree>
    <p:extLst>
      <p:ext uri="{BB962C8B-B14F-4D97-AF65-F5344CB8AC3E}">
        <p14:creationId xmlns:p14="http://schemas.microsoft.com/office/powerpoint/2010/main" val="135672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217" t="17540" r="22945" b="71656"/>
          <a:stretch/>
        </p:blipFill>
        <p:spPr bwMode="auto">
          <a:xfrm>
            <a:off x="820966" y="1641566"/>
            <a:ext cx="688470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504" t="37696" r="20197" b="54290"/>
          <a:stretch/>
        </p:blipFill>
        <p:spPr bwMode="auto">
          <a:xfrm>
            <a:off x="1190708" y="3657600"/>
            <a:ext cx="6545445" cy="108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4931" t="32942" r="69778" b="25991"/>
          <a:stretch/>
        </p:blipFill>
        <p:spPr bwMode="auto">
          <a:xfrm>
            <a:off x="555355" y="1066800"/>
            <a:ext cx="531223" cy="450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8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Excluded Minors: All?</a:t>
            </a:r>
            <a:endParaRPr lang="en-US" dirty="0"/>
          </a:p>
        </p:txBody>
      </p:sp>
      <p:cxnSp>
        <p:nvCxnSpPr>
          <p:cNvPr id="3" name="Straight Connector 2"/>
          <p:cNvCxnSpPr/>
          <p:nvPr/>
        </p:nvCxnSpPr>
        <p:spPr>
          <a:xfrm>
            <a:off x="710773" y="1981200"/>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10773" y="2805662"/>
            <a:ext cx="2057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10773" y="3657600"/>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0773" y="1981200"/>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0773" y="1981200"/>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0773" y="1981200"/>
            <a:ext cx="2057400" cy="8210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0773" y="1981200"/>
            <a:ext cx="2057400" cy="16764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0773" y="2802250"/>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0773" y="2819400"/>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96473"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53873" y="18669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6473" y="2687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53873" y="26879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6473" y="3509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53873" y="35261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827989" y="5036398"/>
            <a:ext cx="417471" cy="4919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89463" y="5118479"/>
            <a:ext cx="1393010" cy="369332"/>
          </a:xfrm>
          <a:prstGeom prst="rect">
            <a:avLst/>
          </a:prstGeom>
          <a:noFill/>
        </p:spPr>
        <p:txBody>
          <a:bodyPr wrap="none" rtlCol="0">
            <a:spAutoFit/>
          </a:bodyPr>
          <a:lstStyle/>
          <a:p>
            <a:r>
              <a:rPr lang="en-US" dirty="0" smtClean="0"/>
              <a:t>crossing-free</a:t>
            </a:r>
            <a:endParaRPr lang="en-US" dirty="0"/>
          </a:p>
        </p:txBody>
      </p:sp>
      <p:cxnSp>
        <p:nvCxnSpPr>
          <p:cNvPr id="20" name="Straight Connector 19"/>
          <p:cNvCxnSpPr/>
          <p:nvPr/>
        </p:nvCxnSpPr>
        <p:spPr>
          <a:xfrm flipH="1">
            <a:off x="710773" y="5903075"/>
            <a:ext cx="477176" cy="5094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77124" y="5994982"/>
            <a:ext cx="1824282" cy="369332"/>
          </a:xfrm>
          <a:prstGeom prst="rect">
            <a:avLst/>
          </a:prstGeom>
          <a:noFill/>
        </p:spPr>
        <p:txBody>
          <a:bodyPr wrap="none" rtlCol="0">
            <a:spAutoFit/>
          </a:bodyPr>
          <a:lstStyle/>
          <a:p>
            <a:r>
              <a:rPr lang="en-US" dirty="0" smtClean="0"/>
              <a:t>crossings allowed</a:t>
            </a:r>
            <a:endParaRPr lang="en-US" dirty="0"/>
          </a:p>
        </p:txBody>
      </p:sp>
      <p:cxnSp>
        <p:nvCxnSpPr>
          <p:cNvPr id="22" name="Straight Connector 21"/>
          <p:cNvCxnSpPr/>
          <p:nvPr/>
        </p:nvCxnSpPr>
        <p:spPr>
          <a:xfrm flipV="1">
            <a:off x="3789512" y="1981200"/>
            <a:ext cx="1011088"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789512" y="2819400"/>
            <a:ext cx="549371"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338882" y="3737600"/>
            <a:ext cx="1071318" cy="17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410200" y="2802250"/>
            <a:ext cx="457200"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800600" y="1981200"/>
            <a:ext cx="1066800"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89512" y="2819400"/>
            <a:ext cx="20778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338883" y="1981200"/>
            <a:ext cx="461717" cy="17735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828456" y="1981200"/>
            <a:ext cx="581744" cy="17735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338883" y="2802250"/>
            <a:ext cx="1528517" cy="952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89512" y="2867975"/>
            <a:ext cx="1620688" cy="86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714156" y="1895901"/>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75212" y="26879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224583" y="3662149"/>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95900" y="36233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53100" y="27051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V="1">
            <a:off x="6456512" y="2116450"/>
            <a:ext cx="1011088"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456512" y="2954650"/>
            <a:ext cx="549371"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005882" y="3872850"/>
            <a:ext cx="1071318" cy="17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077200" y="2937500"/>
            <a:ext cx="457200" cy="93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467600" y="2116450"/>
            <a:ext cx="1066800" cy="838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56512" y="2954650"/>
            <a:ext cx="207788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005883" y="2116450"/>
            <a:ext cx="461717" cy="1773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495456" y="2116450"/>
            <a:ext cx="581744" cy="1773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005883" y="2937500"/>
            <a:ext cx="1528517" cy="952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56512" y="3003225"/>
            <a:ext cx="1620688" cy="869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381156" y="2031151"/>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42212" y="282320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891583" y="3797399"/>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962900" y="37585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420100" y="2840350"/>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453183" y="5118479"/>
            <a:ext cx="2756460" cy="1200329"/>
          </a:xfrm>
          <a:prstGeom prst="rect">
            <a:avLst/>
          </a:prstGeom>
          <a:noFill/>
        </p:spPr>
        <p:txBody>
          <a:bodyPr wrap="none" rtlCol="0">
            <a:spAutoFit/>
          </a:bodyPr>
          <a:lstStyle/>
          <a:p>
            <a:r>
              <a:rPr lang="en-US" dirty="0" smtClean="0"/>
              <a:t>Operations</a:t>
            </a:r>
          </a:p>
          <a:p>
            <a:pPr marL="742950" lvl="1" indent="-285750">
              <a:buFont typeface="Arial" panose="020B0604020202020204" pitchFamily="34" charset="0"/>
              <a:buChar char="•"/>
            </a:pPr>
            <a:r>
              <a:rPr lang="en-US" dirty="0" smtClean="0"/>
              <a:t>Delete vertex, edge</a:t>
            </a:r>
          </a:p>
          <a:p>
            <a:pPr marL="742950" lvl="1" indent="-285750">
              <a:buFont typeface="Arial" panose="020B0604020202020204" pitchFamily="34" charset="0"/>
              <a:buChar char="•"/>
            </a:pPr>
            <a:r>
              <a:rPr lang="en-US" dirty="0" smtClean="0"/>
              <a:t>Contract </a:t>
            </a:r>
            <a:r>
              <a:rPr lang="en-US" b="1" dirty="0" smtClean="0">
                <a:solidFill>
                  <a:srgbClr val="FF0000"/>
                </a:solidFill>
              </a:rPr>
              <a:t>/</a:t>
            </a:r>
            <a:r>
              <a:rPr lang="en-US" dirty="0" smtClean="0">
                <a:solidFill>
                  <a:srgbClr val="FF0000"/>
                </a:solidFill>
              </a:rPr>
              <a:t> </a:t>
            </a:r>
            <a:r>
              <a:rPr lang="en-US" dirty="0" smtClean="0"/>
              <a:t>edge</a:t>
            </a:r>
          </a:p>
          <a:p>
            <a:pPr marL="742950" lvl="1" indent="-285750">
              <a:buFont typeface="Arial" panose="020B0604020202020204" pitchFamily="34" charset="0"/>
              <a:buChar char="•"/>
            </a:pPr>
            <a:r>
              <a:rPr lang="en-US" dirty="0" smtClean="0"/>
              <a:t>Turn </a:t>
            </a:r>
            <a:r>
              <a:rPr lang="en-US" b="1" dirty="0" smtClean="0">
                <a:solidFill>
                  <a:srgbClr val="FF0000"/>
                </a:solidFill>
              </a:rPr>
              <a:t>/</a:t>
            </a:r>
            <a:r>
              <a:rPr lang="en-US" dirty="0" smtClean="0"/>
              <a:t> into </a:t>
            </a:r>
            <a:r>
              <a:rPr lang="en-US" b="1" dirty="0" smtClean="0">
                <a:solidFill>
                  <a:srgbClr val="00B050"/>
                </a:solidFill>
              </a:rPr>
              <a:t>/</a:t>
            </a:r>
            <a:r>
              <a:rPr lang="en-US" dirty="0" smtClean="0"/>
              <a:t> </a:t>
            </a:r>
            <a:r>
              <a:rPr lang="en-US" dirty="0" err="1" smtClean="0"/>
              <a:t>ege</a:t>
            </a:r>
            <a:endParaRPr lang="en-US" dirty="0"/>
          </a:p>
        </p:txBody>
      </p:sp>
      <p:grpSp>
        <p:nvGrpSpPr>
          <p:cNvPr id="24" name="Group 23"/>
          <p:cNvGrpSpPr/>
          <p:nvPr/>
        </p:nvGrpSpPr>
        <p:grpSpPr>
          <a:xfrm>
            <a:off x="1384507" y="3413750"/>
            <a:ext cx="4632415" cy="3193081"/>
            <a:chOff x="1282668" y="2102689"/>
            <a:chExt cx="4632415" cy="3193081"/>
          </a:xfrm>
        </p:grpSpPr>
        <p:pic>
          <p:nvPicPr>
            <p:cNvPr id="1027" name="Picture 3" descr="C:\Users\Marcus\AppData\Local\Microsoft\Windows\Temporary Internet Files\Content.IE5\0C706Y0N\MC9001047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86273">
              <a:off x="1282668" y="2102689"/>
              <a:ext cx="4632415" cy="319308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19127763">
              <a:off x="1566562" y="3763432"/>
              <a:ext cx="2403222" cy="584775"/>
            </a:xfrm>
            <a:prstGeom prst="rect">
              <a:avLst/>
            </a:prstGeom>
            <a:noFill/>
          </p:spPr>
          <p:txBody>
            <a:bodyPr wrap="none" rtlCol="0">
              <a:spAutoFit/>
            </a:bodyPr>
            <a:lstStyle/>
            <a:p>
              <a:r>
                <a:rPr lang="en-US" sz="3200" b="1" dirty="0" err="1" smtClean="0"/>
                <a:t>Bojan</a:t>
              </a:r>
              <a:r>
                <a:rPr lang="en-US" sz="3200" b="1" dirty="0" smtClean="0"/>
                <a:t> </a:t>
              </a:r>
              <a:r>
                <a:rPr lang="en-US" sz="3200" b="1" dirty="0" err="1" smtClean="0"/>
                <a:t>Mohar</a:t>
              </a:r>
              <a:endParaRPr lang="en-US" sz="3200" b="1" dirty="0"/>
            </a:p>
          </p:txBody>
        </p:sp>
      </p:grpSp>
    </p:spTree>
    <p:extLst>
      <p:ext uri="{BB962C8B-B14F-4D97-AF65-F5344CB8AC3E}">
        <p14:creationId xmlns:p14="http://schemas.microsoft.com/office/powerpoint/2010/main" val="2766289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223507" y="1447800"/>
                <a:ext cx="8777514" cy="12954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Font typeface="Arial" panose="020B0604020202020204" pitchFamily="34" charset="0"/>
                  <a:buNone/>
                </a:pPr>
                <a:r>
                  <a:rPr lang="en-US" b="1" dirty="0" smtClean="0"/>
                  <a:t>Conjecture</a:t>
                </a:r>
                <a:endParaRPr lang="en-US" dirty="0" smtClean="0"/>
              </a:p>
              <a:p>
                <a:pPr marL="0" indent="0">
                  <a:buFont typeface="Arial" panose="020B0604020202020204" pitchFamily="34" charset="0"/>
                  <a:buNone/>
                </a:pPr>
                <a:r>
                  <a:rPr lang="en-US" b="1" dirty="0" smtClean="0"/>
                  <a:t>	</a:t>
                </a:r>
                <a:r>
                  <a:rPr lang="en-US" dirty="0" smtClean="0"/>
                  <a:t>Geometric partial planarity is </a:t>
                </a:r>
                <a14:m>
                  <m:oMath xmlns:m="http://schemas.openxmlformats.org/officeDocument/2006/math">
                    <m:r>
                      <a:rPr lang="en-US" b="0" i="1" smtClean="0">
                        <a:latin typeface="Cambria Math"/>
                      </a:rPr>
                      <m:t>∃</m:t>
                    </m:r>
                    <m:r>
                      <a:rPr lang="en-US" b="0" i="1" smtClean="0">
                        <a:latin typeface="Cambria Math"/>
                      </a:rPr>
                      <m:t>ℝ</m:t>
                    </m:r>
                  </m:oMath>
                </a14:m>
                <a:r>
                  <a:rPr lang="en-US" dirty="0" smtClean="0"/>
                  <a:t>-complete.</a:t>
                </a:r>
                <a:endParaRPr lang="en-US" b="1"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23507" y="1447800"/>
                <a:ext cx="8777514" cy="1295400"/>
              </a:xfrm>
              <a:prstGeom prst="rect">
                <a:avLst/>
              </a:prstGeom>
              <a:blipFill rotWithShape="1">
                <a:blip r:embed="rId3"/>
                <a:stretch>
                  <a:fillRect/>
                </a:stretch>
              </a:blipFill>
            </p:spPr>
            <p:txBody>
              <a:bodyPr/>
              <a:lstStyle/>
              <a:p>
                <a:r>
                  <a:rPr lang="en-US">
                    <a:noFill/>
                  </a:rPr>
                  <a:t> </a:t>
                </a:r>
              </a:p>
            </p:txBody>
          </p:sp>
        </mc:Fallback>
      </mc:AlternateContent>
      <p:sp>
        <p:nvSpPr>
          <p:cNvPr id="6" name="Content Placeholder 2"/>
          <p:cNvSpPr txBox="1">
            <a:spLocks/>
          </p:cNvSpPr>
          <p:nvPr/>
        </p:nvSpPr>
        <p:spPr>
          <a:xfrm>
            <a:off x="223507" y="4572000"/>
            <a:ext cx="8777514" cy="12954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Font typeface="Arial" panose="020B0604020202020204" pitchFamily="34" charset="0"/>
              <a:buNone/>
            </a:pPr>
            <a:r>
              <a:rPr lang="en-US" b="1" dirty="0" smtClean="0"/>
              <a:t>Theorem </a:t>
            </a:r>
            <a:endParaRPr lang="en-US" dirty="0" smtClean="0"/>
          </a:p>
          <a:p>
            <a:pPr marL="0" indent="0">
              <a:buFont typeface="Arial" panose="020B0604020202020204" pitchFamily="34" charset="0"/>
              <a:buNone/>
            </a:pPr>
            <a:r>
              <a:rPr lang="en-US" b="1" dirty="0" smtClean="0"/>
              <a:t>	</a:t>
            </a:r>
            <a:r>
              <a:rPr lang="en-US" dirty="0" smtClean="0"/>
              <a:t>Geometric 1-planarity is NP-complete.</a:t>
            </a:r>
            <a:endParaRPr lang="en-US" b="1" dirty="0" smtClean="0"/>
          </a:p>
        </p:txBody>
      </p:sp>
      <p:sp>
        <p:nvSpPr>
          <p:cNvPr id="7" name="Title 6"/>
          <p:cNvSpPr>
            <a:spLocks noGrp="1"/>
          </p:cNvSpPr>
          <p:nvPr>
            <p:ph type="title"/>
          </p:nvPr>
        </p:nvSpPr>
        <p:spPr/>
        <p:txBody>
          <a:bodyPr/>
          <a:lstStyle/>
          <a:p>
            <a:endParaRPr lang="en-US"/>
          </a:p>
        </p:txBody>
      </p:sp>
      <p:sp>
        <p:nvSpPr>
          <p:cNvPr id="8" name="TextBox 7"/>
          <p:cNvSpPr txBox="1"/>
          <p:nvPr/>
        </p:nvSpPr>
        <p:spPr>
          <a:xfrm>
            <a:off x="4114799" y="3268443"/>
            <a:ext cx="755335" cy="584775"/>
          </a:xfrm>
          <a:prstGeom prst="rect">
            <a:avLst/>
          </a:prstGeom>
          <a:noFill/>
        </p:spPr>
        <p:txBody>
          <a:bodyPr wrap="none" rtlCol="0">
            <a:spAutoFit/>
          </a:bodyPr>
          <a:lstStyle/>
          <a:p>
            <a:r>
              <a:rPr lang="en-US" sz="3200" i="1" dirty="0"/>
              <a:t>b</a:t>
            </a:r>
            <a:r>
              <a:rPr lang="en-US" sz="3200" i="1" dirty="0" smtClean="0"/>
              <a:t>ut</a:t>
            </a:r>
            <a:endParaRPr lang="en-US" sz="3200" i="1" dirty="0"/>
          </a:p>
        </p:txBody>
      </p:sp>
    </p:spTree>
    <p:extLst>
      <p:ext uri="{BB962C8B-B14F-4D97-AF65-F5344CB8AC3E}">
        <p14:creationId xmlns:p14="http://schemas.microsoft.com/office/powerpoint/2010/main" val="4242834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7531" y="2967335"/>
            <a:ext cx="314893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Thank You</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639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Planarity</a:t>
            </a:r>
            <a:endParaRPr lang="en-US" dirty="0"/>
          </a:p>
        </p:txBody>
      </p:sp>
      <p:sp>
        <p:nvSpPr>
          <p:cNvPr id="3" name="Content Placeholder 2"/>
          <p:cNvSpPr>
            <a:spLocks noGrp="1"/>
          </p:cNvSpPr>
          <p:nvPr>
            <p:ph idx="1"/>
          </p:nvPr>
        </p:nvSpPr>
        <p:spPr>
          <a:xfrm>
            <a:off x="609600" y="3657600"/>
            <a:ext cx="7848600" cy="2362200"/>
          </a:xfrm>
        </p:spPr>
        <p:txBody>
          <a:bodyPr>
            <a:normAutofit/>
          </a:bodyPr>
          <a:lstStyle/>
          <a:p>
            <a:pPr marL="0" indent="0">
              <a:buNone/>
            </a:pPr>
            <a:r>
              <a:rPr lang="en-US" dirty="0" smtClean="0"/>
              <a:t>“If you're given a graph in which some edges are allowed to participate in crossings while others must remain uncrossed, how can you draw it, respecting these constraints?”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1" t="58121" r="70686" b="10506"/>
          <a:stretch/>
        </p:blipFill>
        <p:spPr bwMode="auto">
          <a:xfrm>
            <a:off x="609599" y="1627223"/>
            <a:ext cx="4248127" cy="172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527" t="50000" r="54707" b="32305"/>
          <a:stretch/>
        </p:blipFill>
        <p:spPr bwMode="auto">
          <a:xfrm>
            <a:off x="5638800" y="1921383"/>
            <a:ext cx="2133600" cy="144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99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Planarity: Examples</a:t>
            </a:r>
            <a:endParaRPr lang="en-US" dirty="0"/>
          </a:p>
        </p:txBody>
      </p:sp>
      <p:cxnSp>
        <p:nvCxnSpPr>
          <p:cNvPr id="6" name="Straight Connector 5"/>
          <p:cNvCxnSpPr/>
          <p:nvPr/>
        </p:nvCxnSpPr>
        <p:spPr>
          <a:xfrm>
            <a:off x="1485900" y="2709875"/>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85900" y="3534337"/>
            <a:ext cx="2057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85900" y="4386275"/>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85900" y="27098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85900" y="2709875"/>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2709875"/>
            <a:ext cx="2057400" cy="8210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85900" y="2709875"/>
            <a:ext cx="2057400" cy="16764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485900" y="353092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85900" y="35480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71600" y="25955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29000" y="259557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71600" y="341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29000" y="341662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71600" y="42376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29000" y="425482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330371" y="2709875"/>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0371" y="3534337"/>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0371" y="4386275"/>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330371" y="27098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0371" y="2709875"/>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0371" y="27098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0371" y="2709875"/>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330371" y="353092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0371" y="35480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216071" y="25955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73471" y="259557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16071" y="341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73471" y="341662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16071" y="42376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273471" y="425482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1739473" y="5036398"/>
            <a:ext cx="417471" cy="4919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96502" y="5180480"/>
            <a:ext cx="1393010" cy="369332"/>
          </a:xfrm>
          <a:prstGeom prst="rect">
            <a:avLst/>
          </a:prstGeom>
          <a:noFill/>
        </p:spPr>
        <p:txBody>
          <a:bodyPr wrap="none" rtlCol="0">
            <a:spAutoFit/>
          </a:bodyPr>
          <a:lstStyle/>
          <a:p>
            <a:r>
              <a:rPr lang="en-US" dirty="0" smtClean="0"/>
              <a:t>crossing-free</a:t>
            </a:r>
            <a:endParaRPr lang="en-US" dirty="0"/>
          </a:p>
        </p:txBody>
      </p:sp>
      <p:cxnSp>
        <p:nvCxnSpPr>
          <p:cNvPr id="41" name="Straight Connector 40"/>
          <p:cNvCxnSpPr/>
          <p:nvPr/>
        </p:nvCxnSpPr>
        <p:spPr>
          <a:xfrm flipH="1">
            <a:off x="1600200" y="5943599"/>
            <a:ext cx="477176" cy="5094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14600" y="6013646"/>
            <a:ext cx="1824282" cy="369332"/>
          </a:xfrm>
          <a:prstGeom prst="rect">
            <a:avLst/>
          </a:prstGeom>
          <a:noFill/>
        </p:spPr>
        <p:txBody>
          <a:bodyPr wrap="none" rtlCol="0">
            <a:spAutoFit/>
          </a:bodyPr>
          <a:lstStyle/>
          <a:p>
            <a:r>
              <a:rPr lang="en-US" dirty="0" smtClean="0"/>
              <a:t>crossings allowed</a:t>
            </a:r>
            <a:endParaRPr lang="en-US" dirty="0"/>
          </a:p>
        </p:txBody>
      </p:sp>
    </p:spTree>
    <p:extLst>
      <p:ext uri="{BB962C8B-B14F-4D97-AF65-F5344CB8AC3E}">
        <p14:creationId xmlns:p14="http://schemas.microsoft.com/office/powerpoint/2010/main" val="3525974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a:t>
            </a:r>
            <a:r>
              <a:rPr lang="en-US" dirty="0" err="1" smtClean="0"/>
              <a:t>Angelini</a:t>
            </a:r>
            <a:r>
              <a:rPr lang="en-US" dirty="0" smtClean="0"/>
              <a:t> et al, 13</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09600" y="3505200"/>
                <a:ext cx="7692490" cy="2308324"/>
              </a:xfrm>
              <a:prstGeom prst="rect">
                <a:avLst/>
              </a:prstGeom>
              <a:noFill/>
            </p:spPr>
            <p:txBody>
              <a:bodyPr wrap="none" rtlCol="0">
                <a:spAutoFit/>
              </a:bodyPr>
              <a:lstStyle/>
              <a:p>
                <a:r>
                  <a:rPr lang="en-US" sz="2400" i="1" dirty="0" smtClean="0"/>
                  <a:t>Partial Planarity</a:t>
                </a:r>
                <a:r>
                  <a:rPr lang="en-US" sz="2400" dirty="0" smtClean="0"/>
                  <a:t>: poly-line drawing of </a:t>
                </a:r>
                <a14:m>
                  <m:oMath xmlns:m="http://schemas.openxmlformats.org/officeDocument/2006/math">
                    <m:r>
                      <a:rPr lang="en-US" sz="2400" b="0" i="1" smtClean="0">
                        <a:latin typeface="Cambria Math"/>
                      </a:rPr>
                      <m:t>𝐺</m:t>
                    </m:r>
                  </m:oMath>
                </a14:m>
                <a:r>
                  <a:rPr lang="en-US" sz="2400" dirty="0" smtClean="0"/>
                  <a:t>(</a:t>
                </a:r>
                <a:r>
                  <a:rPr lang="en-US" sz="2400" dirty="0" err="1" smtClean="0"/>
                  <a:t>wlog</a:t>
                </a:r>
                <a:r>
                  <a:rPr lang="en-US" sz="2400" dirty="0" smtClean="0"/>
                  <a:t> </a:t>
                </a:r>
                <a14:m>
                  <m:oMath xmlns:m="http://schemas.openxmlformats.org/officeDocument/2006/math">
                    <m:r>
                      <a:rPr lang="en-US" sz="2400" b="0" i="1" smtClean="0">
                        <a:latin typeface="Cambria Math"/>
                      </a:rPr>
                      <m:t>𝑆</m:t>
                    </m:r>
                  </m:oMath>
                </a14:m>
                <a:r>
                  <a:rPr lang="en-US" sz="2400" dirty="0" smtClean="0"/>
                  <a:t> straight-line)</a:t>
                </a:r>
              </a:p>
              <a:p>
                <a:pPr marL="800100" lvl="1" indent="-342900">
                  <a:buFont typeface="Arial" panose="020B0604020202020204" pitchFamily="34" charset="0"/>
                  <a:buChar char="•"/>
                </a:pPr>
                <a:r>
                  <a:rPr lang="en-US" sz="2400" dirty="0" smtClean="0"/>
                  <a:t>always possible if </a:t>
                </a:r>
                <a14:m>
                  <m:oMath xmlns:m="http://schemas.openxmlformats.org/officeDocument/2006/math">
                    <m:r>
                      <a:rPr lang="en-US" sz="2400" b="0" i="1" smtClean="0">
                        <a:latin typeface="Cambria Math"/>
                      </a:rPr>
                      <m:t>𝑆</m:t>
                    </m:r>
                  </m:oMath>
                </a14:m>
                <a:r>
                  <a:rPr lang="en-US" sz="2400" dirty="0" smtClean="0"/>
                  <a:t> is spanning tree (with 3 bends)</a:t>
                </a:r>
              </a:p>
              <a:p>
                <a:pPr lvl="1"/>
                <a:endParaRPr lang="en-US" sz="2400" dirty="0" smtClean="0"/>
              </a:p>
              <a:p>
                <a:r>
                  <a:rPr lang="en-US" sz="2400" i="1" dirty="0" smtClean="0"/>
                  <a:t>Geometric Partial Planarity</a:t>
                </a:r>
                <a:r>
                  <a:rPr lang="en-US" sz="2400" dirty="0" smtClean="0"/>
                  <a:t>: straight-line drawing (no bends)</a:t>
                </a:r>
                <a:endParaRPr lang="en-US" sz="2400" dirty="0"/>
              </a:p>
              <a:p>
                <a:pPr marL="800100" lvl="1" indent="-342900">
                  <a:buFont typeface="Arial" panose="020B0604020202020204" pitchFamily="34" charset="0"/>
                  <a:buChar char="•"/>
                </a:pPr>
                <a:r>
                  <a:rPr lang="en-US" sz="2400" dirty="0" smtClean="0"/>
                  <a:t>always </a:t>
                </a:r>
                <a:r>
                  <a:rPr lang="en-US" sz="2400" dirty="0"/>
                  <a:t>possible if </a:t>
                </a:r>
                <a14:m>
                  <m:oMath xmlns:m="http://schemas.openxmlformats.org/officeDocument/2006/math">
                    <m:r>
                      <a:rPr lang="en-US" sz="2400" i="1" dirty="0">
                        <a:latin typeface="Cambria Math"/>
                      </a:rPr>
                      <m:t>𝑆</m:t>
                    </m:r>
                  </m:oMath>
                </a14:m>
                <a:r>
                  <a:rPr lang="en-US" sz="2400" dirty="0"/>
                  <a:t> is spanning spider or caterpillar </a:t>
                </a:r>
                <a:endParaRPr lang="en-US" sz="2400" dirty="0" smtClean="0"/>
              </a:p>
              <a:p>
                <a:pPr marL="800100" lvl="1" indent="-342900">
                  <a:buFont typeface="Arial" panose="020B0604020202020204" pitchFamily="34" charset="0"/>
                  <a:buChar char="•"/>
                </a:pPr>
                <a:r>
                  <a:rPr lang="en-US" sz="2400" dirty="0" smtClean="0"/>
                  <a:t>not </a:t>
                </a:r>
                <a:r>
                  <a:rPr lang="en-US" sz="2400" dirty="0"/>
                  <a:t>always possible if </a:t>
                </a:r>
                <a14:m>
                  <m:oMath xmlns:m="http://schemas.openxmlformats.org/officeDocument/2006/math">
                    <m:r>
                      <a:rPr lang="en-US" sz="2400" i="1" dirty="0">
                        <a:latin typeface="Cambria Math"/>
                      </a:rPr>
                      <m:t>𝑆</m:t>
                    </m:r>
                  </m:oMath>
                </a14:m>
                <a:r>
                  <a:rPr lang="en-US" sz="2400" dirty="0"/>
                  <a:t> is spanning </a:t>
                </a:r>
                <a:r>
                  <a:rPr lang="en-US" sz="2400" dirty="0" smtClean="0"/>
                  <a:t>tree</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3505200"/>
                <a:ext cx="7692490" cy="2308324"/>
              </a:xfrm>
              <a:prstGeom prst="rect">
                <a:avLst/>
              </a:prstGeom>
              <a:blipFill rotWithShape="1">
                <a:blip r:embed="rId3"/>
                <a:stretch>
                  <a:fillRect l="-1189" t="-2111" r="-158" b="-5013"/>
                </a:stretch>
              </a:blipFill>
            </p:spPr>
            <p:txBody>
              <a:bodyPr/>
              <a:lstStyle/>
              <a:p>
                <a:r>
                  <a:rPr lang="en-US">
                    <a:noFill/>
                  </a:rPr>
                  <a:t> </a:t>
                </a:r>
              </a:p>
            </p:txBody>
          </p:sp>
        </mc:Fallback>
      </mc:AlternateContent>
      <p:grpSp>
        <p:nvGrpSpPr>
          <p:cNvPr id="57" name="Group 56"/>
          <p:cNvGrpSpPr/>
          <p:nvPr/>
        </p:nvGrpSpPr>
        <p:grpSpPr>
          <a:xfrm>
            <a:off x="1981200" y="1534803"/>
            <a:ext cx="1447800" cy="1116134"/>
            <a:chOff x="5368471" y="2747975"/>
            <a:chExt cx="2286000" cy="1887850"/>
          </a:xfrm>
        </p:grpSpPr>
        <p:cxnSp>
          <p:nvCxnSpPr>
            <p:cNvPr id="58" name="Straight Connector 57"/>
            <p:cNvCxnSpPr/>
            <p:nvPr/>
          </p:nvCxnSpPr>
          <p:spPr>
            <a:xfrm>
              <a:off x="5482771" y="2862275"/>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82771" y="3686737"/>
              <a:ext cx="2057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82771" y="4538675"/>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482771" y="28622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482771" y="2862275"/>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82771" y="28622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82771" y="2862275"/>
              <a:ext cx="20574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482771" y="368332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82771" y="3700475"/>
              <a:ext cx="2057400" cy="821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368471" y="27479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425871" y="274797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68471" y="35690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425871" y="356902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368471" y="43900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425871" y="4407225"/>
              <a:ext cx="228600" cy="228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011226" y="1485468"/>
            <a:ext cx="3084442" cy="1229390"/>
            <a:chOff x="4011226" y="1485468"/>
            <a:chExt cx="3084442" cy="1229390"/>
          </a:xfrm>
        </p:grpSpPr>
        <mc:AlternateContent xmlns:mc="http://schemas.openxmlformats.org/markup-compatibility/2006" xmlns:a14="http://schemas.microsoft.com/office/drawing/2010/main">
          <mc:Choice Requires="a14">
            <p:sp>
              <p:nvSpPr>
                <p:cNvPr id="53" name="TextBox 52"/>
                <p:cNvSpPr txBox="1"/>
                <p:nvPr/>
              </p:nvSpPr>
              <p:spPr>
                <a:xfrm>
                  <a:off x="4636597" y="1601989"/>
                  <a:ext cx="2459071" cy="369332"/>
                </a:xfrm>
                <a:prstGeom prst="rect">
                  <a:avLst/>
                </a:prstGeom>
                <a:noFill/>
              </p:spPr>
              <p:txBody>
                <a:bodyPr wrap="none" rtlCol="0">
                  <a:spAutoFit/>
                </a:bodyPr>
                <a:lstStyle/>
                <a:p>
                  <a:r>
                    <a:rPr lang="en-US" dirty="0" smtClean="0"/>
                    <a:t>crossing free </a:t>
                  </a:r>
                  <a:r>
                    <a:rPr lang="en-US" dirty="0" err="1" smtClean="0"/>
                    <a:t>subgraph</a:t>
                  </a:r>
                  <a:r>
                    <a:rPr lang="en-US" dirty="0" smtClean="0"/>
                    <a:t> </a:t>
                  </a:r>
                  <a14:m>
                    <m:oMath xmlns:m="http://schemas.openxmlformats.org/officeDocument/2006/math">
                      <m:r>
                        <a:rPr lang="en-US" i="1" dirty="0" smtClean="0">
                          <a:latin typeface="Cambria Math"/>
                        </a:rPr>
                        <m:t>𝑆</m:t>
                      </m:r>
                    </m:oMath>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636597" y="1601989"/>
                  <a:ext cx="2459071" cy="369332"/>
                </a:xfrm>
                <a:prstGeom prst="rect">
                  <a:avLst/>
                </a:prstGeom>
                <a:blipFill rotWithShape="1">
                  <a:blip r:embed="rId4"/>
                  <a:stretch>
                    <a:fillRect l="-2233"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580527" y="2345526"/>
                  <a:ext cx="2167773" cy="369332"/>
                </a:xfrm>
                <a:prstGeom prst="rect">
                  <a:avLst/>
                </a:prstGeom>
                <a:noFill/>
              </p:spPr>
              <p:txBody>
                <a:bodyPr wrap="none" rtlCol="0">
                  <a:spAutoFit/>
                </a:bodyPr>
                <a:lstStyle/>
                <a:p>
                  <a:r>
                    <a:rPr lang="en-US" dirty="0" smtClean="0"/>
                    <a:t>additional edges </a:t>
                  </a:r>
                  <a14:m>
                    <m:oMath xmlns:m="http://schemas.openxmlformats.org/officeDocument/2006/math">
                      <m:r>
                        <a:rPr lang="en-US" i="1" dirty="0" smtClean="0">
                          <a:latin typeface="Cambria Math"/>
                        </a:rPr>
                        <m:t>𝐺</m:t>
                      </m:r>
                      <m:r>
                        <a:rPr lang="en-US" i="1" dirty="0" smtClean="0">
                          <a:latin typeface="Cambria Math"/>
                        </a:rPr>
                        <m:t>\</m:t>
                      </m:r>
                      <m:r>
                        <m:rPr>
                          <m:sty m:val="p"/>
                        </m:rPr>
                        <a:rPr lang="en-US" i="1" dirty="0" smtClean="0">
                          <a:latin typeface="Cambria Math"/>
                        </a:rPr>
                        <m:t>S</m:t>
                      </m:r>
                    </m:oMath>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580527" y="2345526"/>
                  <a:ext cx="2167773" cy="369332"/>
                </a:xfrm>
                <a:prstGeom prst="rect">
                  <a:avLst/>
                </a:prstGeom>
                <a:blipFill rotWithShape="1">
                  <a:blip r:embed="rId5"/>
                  <a:stretch>
                    <a:fillRect l="-2247" t="-8333" b="-26667"/>
                  </a:stretch>
                </a:blipFill>
              </p:spPr>
              <p:txBody>
                <a:bodyPr/>
                <a:lstStyle/>
                <a:p>
                  <a:r>
                    <a:rPr lang="en-US">
                      <a:noFill/>
                    </a:rPr>
                    <a:t> </a:t>
                  </a:r>
                </a:p>
              </p:txBody>
            </p:sp>
          </mc:Fallback>
        </mc:AlternateContent>
        <p:cxnSp>
          <p:nvCxnSpPr>
            <p:cNvPr id="73" name="Straight Connector 72"/>
            <p:cNvCxnSpPr/>
            <p:nvPr/>
          </p:nvCxnSpPr>
          <p:spPr>
            <a:xfrm flipH="1">
              <a:off x="4070931" y="1485468"/>
              <a:ext cx="417471" cy="4919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011226" y="2205431"/>
              <a:ext cx="477176" cy="5094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293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4" name="Content Placeholder 2"/>
          <p:cNvSpPr>
            <a:spLocks noGrp="1"/>
          </p:cNvSpPr>
          <p:nvPr>
            <p:ph idx="1"/>
          </p:nvPr>
        </p:nvSpPr>
        <p:spPr>
          <a:xfrm>
            <a:off x="198634" y="1447800"/>
            <a:ext cx="8777514" cy="1295400"/>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buNone/>
            </a:pPr>
            <a:r>
              <a:rPr lang="en-US" b="1" dirty="0" smtClean="0"/>
              <a:t>Theorem </a:t>
            </a:r>
            <a:endParaRPr lang="en-US" dirty="0"/>
          </a:p>
          <a:p>
            <a:pPr marL="0" indent="0">
              <a:buNone/>
            </a:pPr>
            <a:r>
              <a:rPr lang="en-US" b="1" dirty="0"/>
              <a:t>	</a:t>
            </a:r>
            <a:r>
              <a:rPr lang="en-US" dirty="0" smtClean="0"/>
              <a:t>Partial planarity is solvable in polynomial time.</a:t>
            </a:r>
            <a:endParaRPr lang="en-US" b="1" dirty="0" smtClean="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28600" y="4191000"/>
                <a:ext cx="8686800" cy="147796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a:t>
                </a:r>
                <a:endParaRPr lang="en-US" dirty="0" smtClean="0"/>
              </a:p>
              <a:p>
                <a:pPr marL="0" indent="0">
                  <a:buFont typeface="Arial" panose="020B0604020202020204" pitchFamily="34" charset="0"/>
                  <a:buNone/>
                </a:pPr>
                <a:r>
                  <a:rPr lang="en-US" b="1" dirty="0" smtClean="0"/>
                  <a:t>	</a:t>
                </a:r>
                <a:r>
                  <a:rPr lang="en-US" dirty="0" smtClean="0"/>
                  <a:t>Geometric partial 1-planarity is as hard as</a:t>
                </a:r>
              </a:p>
              <a:p>
                <a:pPr marL="0" indent="0">
                  <a:buFont typeface="Arial" panose="020B0604020202020204" pitchFamily="34" charset="0"/>
                  <a:buNone/>
                </a:pPr>
                <a:r>
                  <a:rPr lang="en-US" dirty="0"/>
                  <a:t>	</a:t>
                </a:r>
                <a14:m>
                  <m:oMath xmlns:m="http://schemas.openxmlformats.org/officeDocument/2006/math">
                    <m:r>
                      <a:rPr lang="en-US" b="0" i="1" smtClean="0">
                        <a:latin typeface="Cambria Math"/>
                      </a:rPr>
                      <m:t>∃</m:t>
                    </m:r>
                    <m:r>
                      <a:rPr lang="en-US" b="0" i="1" smtClean="0">
                        <a:latin typeface="Cambria Math"/>
                      </a:rPr>
                      <m:t>ℝ</m:t>
                    </m:r>
                  </m:oMath>
                </a14:m>
                <a:r>
                  <a:rPr lang="en-US" dirty="0" smtClean="0"/>
                  <a:t>, the existential theory of the real numbers.</a:t>
                </a:r>
                <a:endParaRPr lang="en-US" b="1" dirty="0" smtClean="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28600" y="4191000"/>
                <a:ext cx="8686800" cy="147796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74301" y="5943599"/>
                <a:ext cx="37953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a:rPr>
                        <m:t>NP</m:t>
                      </m:r>
                      <m:r>
                        <a:rPr lang="en-US" sz="3200" b="0" i="1" smtClean="0">
                          <a:latin typeface="Cambria Math"/>
                        </a:rPr>
                        <m:t>⊆∃</m:t>
                      </m:r>
                      <m:r>
                        <a:rPr lang="en-US" sz="3200" b="0" i="1" smtClean="0">
                          <a:latin typeface="Cambria Math"/>
                        </a:rPr>
                        <m:t>ℝ</m:t>
                      </m:r>
                      <m:r>
                        <a:rPr lang="en-US" sz="3200" b="0" i="1" smtClean="0">
                          <a:latin typeface="Cambria Math"/>
                        </a:rPr>
                        <m:t>⊆</m:t>
                      </m:r>
                      <m:r>
                        <m:rPr>
                          <m:sty m:val="p"/>
                        </m:rPr>
                        <a:rPr lang="en-US" sz="3200" b="0" i="0" smtClean="0">
                          <a:latin typeface="Cambria Math"/>
                        </a:rPr>
                        <m:t>PSPACE</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674301" y="5943599"/>
                <a:ext cx="3795398" cy="584775"/>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583838" y="3154755"/>
            <a:ext cx="7671524" cy="584775"/>
          </a:xfrm>
          <a:prstGeom prst="rect">
            <a:avLst/>
          </a:prstGeom>
          <a:noFill/>
        </p:spPr>
        <p:txBody>
          <a:bodyPr wrap="none" rtlCol="0">
            <a:spAutoFit/>
          </a:bodyPr>
          <a:lstStyle/>
          <a:p>
            <a:r>
              <a:rPr lang="en-US" sz="3200" dirty="0" smtClean="0"/>
              <a:t>edge is </a:t>
            </a:r>
            <a:r>
              <a:rPr lang="en-US" sz="3200" i="1" dirty="0" smtClean="0"/>
              <a:t>1-planar</a:t>
            </a:r>
            <a:r>
              <a:rPr lang="en-US" sz="3200" dirty="0" smtClean="0"/>
              <a:t> if it has at most one crossing</a:t>
            </a:r>
            <a:endParaRPr lang="en-US" sz="3200" dirty="0"/>
          </a:p>
        </p:txBody>
      </p:sp>
    </p:spTree>
    <p:extLst>
      <p:ext uri="{BB962C8B-B14F-4D97-AF65-F5344CB8AC3E}">
        <p14:creationId xmlns:p14="http://schemas.microsoft.com/office/powerpoint/2010/main" val="750245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7" t="8324" r="1932" b="10002"/>
          <a:stretch/>
        </p:blipFill>
        <p:spPr bwMode="auto">
          <a:xfrm>
            <a:off x="2667000" y="1524000"/>
            <a:ext cx="400851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386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endParaRPr lang="en-US" dirty="0"/>
          </a:p>
        </p:txBody>
      </p:sp>
      <p:grpSp>
        <p:nvGrpSpPr>
          <p:cNvPr id="4" name="Group 3"/>
          <p:cNvGrpSpPr/>
          <p:nvPr/>
        </p:nvGrpSpPr>
        <p:grpSpPr>
          <a:xfrm>
            <a:off x="2667000" y="1524000"/>
            <a:ext cx="4008511" cy="3505200"/>
            <a:chOff x="4648200" y="1828800"/>
            <a:chExt cx="4008511" cy="350520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7" t="8324" r="1932" b="10002"/>
            <a:stretch/>
          </p:blipFill>
          <p:spPr bwMode="auto">
            <a:xfrm>
              <a:off x="4648200" y="1828800"/>
              <a:ext cx="4008511" cy="3505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Freeform 5"/>
            <p:cNvSpPr/>
            <p:nvPr/>
          </p:nvSpPr>
          <p:spPr>
            <a:xfrm>
              <a:off x="6969237" y="2666010"/>
              <a:ext cx="429090" cy="504729"/>
            </a:xfrm>
            <a:custGeom>
              <a:avLst/>
              <a:gdLst>
                <a:gd name="connsiteX0" fmla="*/ 150020 w 429090"/>
                <a:gd name="connsiteY0" fmla="*/ 451263 h 504729"/>
                <a:gd name="connsiteX1" fmla="*/ 245023 w 429090"/>
                <a:gd name="connsiteY1" fmla="*/ 421574 h 504729"/>
                <a:gd name="connsiteX2" fmla="*/ 250960 w 429090"/>
                <a:gd name="connsiteY2" fmla="*/ 403761 h 504729"/>
                <a:gd name="connsiteX3" fmla="*/ 245023 w 429090"/>
                <a:gd name="connsiteY3" fmla="*/ 326572 h 504729"/>
                <a:gd name="connsiteX4" fmla="*/ 227210 w 429090"/>
                <a:gd name="connsiteY4" fmla="*/ 296884 h 504729"/>
                <a:gd name="connsiteX5" fmla="*/ 179708 w 429090"/>
                <a:gd name="connsiteY5" fmla="*/ 255320 h 504729"/>
                <a:gd name="connsiteX6" fmla="*/ 155958 w 429090"/>
                <a:gd name="connsiteY6" fmla="*/ 249382 h 504729"/>
                <a:gd name="connsiteX7" fmla="*/ 114394 w 429090"/>
                <a:gd name="connsiteY7" fmla="*/ 231569 h 504729"/>
                <a:gd name="connsiteX8" fmla="*/ 90644 w 429090"/>
                <a:gd name="connsiteY8" fmla="*/ 219694 h 504729"/>
                <a:gd name="connsiteX9" fmla="*/ 72831 w 429090"/>
                <a:gd name="connsiteY9" fmla="*/ 213756 h 504729"/>
                <a:gd name="connsiteX10" fmla="*/ 60955 w 429090"/>
                <a:gd name="connsiteY10" fmla="*/ 201881 h 504729"/>
                <a:gd name="connsiteX11" fmla="*/ 31267 w 429090"/>
                <a:gd name="connsiteY11" fmla="*/ 184068 h 504729"/>
                <a:gd name="connsiteX12" fmla="*/ 13454 w 429090"/>
                <a:gd name="connsiteY12" fmla="*/ 160317 h 504729"/>
                <a:gd name="connsiteX13" fmla="*/ 7516 w 429090"/>
                <a:gd name="connsiteY13" fmla="*/ 130629 h 504729"/>
                <a:gd name="connsiteX14" fmla="*/ 7516 w 429090"/>
                <a:gd name="connsiteY14" fmla="*/ 65315 h 504729"/>
                <a:gd name="connsiteX15" fmla="*/ 37205 w 429090"/>
                <a:gd name="connsiteY15" fmla="*/ 35626 h 504729"/>
                <a:gd name="connsiteX16" fmla="*/ 60955 w 429090"/>
                <a:gd name="connsiteY16" fmla="*/ 17813 h 504729"/>
                <a:gd name="connsiteX17" fmla="*/ 78768 w 429090"/>
                <a:gd name="connsiteY17" fmla="*/ 11876 h 504729"/>
                <a:gd name="connsiteX18" fmla="*/ 102519 w 429090"/>
                <a:gd name="connsiteY18" fmla="*/ 0 h 504729"/>
                <a:gd name="connsiteX19" fmla="*/ 197521 w 429090"/>
                <a:gd name="connsiteY19" fmla="*/ 5938 h 504729"/>
                <a:gd name="connsiteX20" fmla="*/ 239085 w 429090"/>
                <a:gd name="connsiteY20" fmla="*/ 23751 h 504729"/>
                <a:gd name="connsiteX21" fmla="*/ 262836 w 429090"/>
                <a:gd name="connsiteY21" fmla="*/ 29689 h 504729"/>
                <a:gd name="connsiteX22" fmla="*/ 286586 w 429090"/>
                <a:gd name="connsiteY22" fmla="*/ 53439 h 504729"/>
                <a:gd name="connsiteX23" fmla="*/ 310337 w 429090"/>
                <a:gd name="connsiteY23" fmla="*/ 71252 h 504729"/>
                <a:gd name="connsiteX24" fmla="*/ 322212 w 429090"/>
                <a:gd name="connsiteY24" fmla="*/ 100941 h 504729"/>
                <a:gd name="connsiteX25" fmla="*/ 334088 w 429090"/>
                <a:gd name="connsiteY25" fmla="*/ 124691 h 504729"/>
                <a:gd name="connsiteX26" fmla="*/ 328150 w 429090"/>
                <a:gd name="connsiteY26" fmla="*/ 320634 h 504729"/>
                <a:gd name="connsiteX27" fmla="*/ 345963 w 429090"/>
                <a:gd name="connsiteY27" fmla="*/ 457200 h 504729"/>
                <a:gd name="connsiteX28" fmla="*/ 363776 w 429090"/>
                <a:gd name="connsiteY28" fmla="*/ 480951 h 504729"/>
                <a:gd name="connsiteX29" fmla="*/ 387527 w 429090"/>
                <a:gd name="connsiteY29" fmla="*/ 498764 h 504729"/>
                <a:gd name="connsiteX30" fmla="*/ 429090 w 429090"/>
                <a:gd name="connsiteY30" fmla="*/ 504702 h 50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9090" h="504729">
                  <a:moveTo>
                    <a:pt x="150020" y="451263"/>
                  </a:moveTo>
                  <a:cubicBezTo>
                    <a:pt x="230734" y="445497"/>
                    <a:pt x="224305" y="469916"/>
                    <a:pt x="245023" y="421574"/>
                  </a:cubicBezTo>
                  <a:cubicBezTo>
                    <a:pt x="247488" y="415821"/>
                    <a:pt x="248981" y="409699"/>
                    <a:pt x="250960" y="403761"/>
                  </a:cubicBezTo>
                  <a:cubicBezTo>
                    <a:pt x="248981" y="378031"/>
                    <a:pt x="250621" y="351763"/>
                    <a:pt x="245023" y="326572"/>
                  </a:cubicBezTo>
                  <a:cubicBezTo>
                    <a:pt x="242520" y="315306"/>
                    <a:pt x="234419" y="305896"/>
                    <a:pt x="227210" y="296884"/>
                  </a:cubicBezTo>
                  <a:cubicBezTo>
                    <a:pt x="219791" y="287610"/>
                    <a:pt x="195238" y="261976"/>
                    <a:pt x="179708" y="255320"/>
                  </a:cubicBezTo>
                  <a:cubicBezTo>
                    <a:pt x="172207" y="252105"/>
                    <a:pt x="163875" y="251361"/>
                    <a:pt x="155958" y="249382"/>
                  </a:cubicBezTo>
                  <a:cubicBezTo>
                    <a:pt x="133043" y="226469"/>
                    <a:pt x="156607" y="245640"/>
                    <a:pt x="114394" y="231569"/>
                  </a:cubicBezTo>
                  <a:cubicBezTo>
                    <a:pt x="105997" y="228770"/>
                    <a:pt x="98779" y="223181"/>
                    <a:pt x="90644" y="219694"/>
                  </a:cubicBezTo>
                  <a:cubicBezTo>
                    <a:pt x="84891" y="217228"/>
                    <a:pt x="78769" y="215735"/>
                    <a:pt x="72831" y="213756"/>
                  </a:cubicBezTo>
                  <a:cubicBezTo>
                    <a:pt x="68872" y="209798"/>
                    <a:pt x="65510" y="205135"/>
                    <a:pt x="60955" y="201881"/>
                  </a:cubicBezTo>
                  <a:cubicBezTo>
                    <a:pt x="51564" y="195173"/>
                    <a:pt x="39952" y="191668"/>
                    <a:pt x="31267" y="184068"/>
                  </a:cubicBezTo>
                  <a:cubicBezTo>
                    <a:pt x="23819" y="177551"/>
                    <a:pt x="19392" y="168234"/>
                    <a:pt x="13454" y="160317"/>
                  </a:cubicBezTo>
                  <a:cubicBezTo>
                    <a:pt x="11475" y="150421"/>
                    <a:pt x="9705" y="140481"/>
                    <a:pt x="7516" y="130629"/>
                  </a:cubicBezTo>
                  <a:cubicBezTo>
                    <a:pt x="2083" y="106181"/>
                    <a:pt x="-6260" y="92867"/>
                    <a:pt x="7516" y="65315"/>
                  </a:cubicBezTo>
                  <a:cubicBezTo>
                    <a:pt x="13775" y="52797"/>
                    <a:pt x="26009" y="44023"/>
                    <a:pt x="37205" y="35626"/>
                  </a:cubicBezTo>
                  <a:cubicBezTo>
                    <a:pt x="45122" y="29688"/>
                    <a:pt x="52363" y="22723"/>
                    <a:pt x="60955" y="17813"/>
                  </a:cubicBezTo>
                  <a:cubicBezTo>
                    <a:pt x="66389" y="14708"/>
                    <a:pt x="73015" y="14341"/>
                    <a:pt x="78768" y="11876"/>
                  </a:cubicBezTo>
                  <a:cubicBezTo>
                    <a:pt x="86904" y="8389"/>
                    <a:pt x="94602" y="3959"/>
                    <a:pt x="102519" y="0"/>
                  </a:cubicBezTo>
                  <a:cubicBezTo>
                    <a:pt x="134186" y="1979"/>
                    <a:pt x="165949" y="2781"/>
                    <a:pt x="197521" y="5938"/>
                  </a:cubicBezTo>
                  <a:cubicBezTo>
                    <a:pt x="234578" y="9644"/>
                    <a:pt x="208900" y="10815"/>
                    <a:pt x="239085" y="23751"/>
                  </a:cubicBezTo>
                  <a:cubicBezTo>
                    <a:pt x="246586" y="26966"/>
                    <a:pt x="254919" y="27710"/>
                    <a:pt x="262836" y="29689"/>
                  </a:cubicBezTo>
                  <a:cubicBezTo>
                    <a:pt x="270753" y="37606"/>
                    <a:pt x="278160" y="46067"/>
                    <a:pt x="286586" y="53439"/>
                  </a:cubicBezTo>
                  <a:cubicBezTo>
                    <a:pt x="294034" y="59956"/>
                    <a:pt x="304399" y="63335"/>
                    <a:pt x="310337" y="71252"/>
                  </a:cubicBezTo>
                  <a:cubicBezTo>
                    <a:pt x="316732" y="79779"/>
                    <a:pt x="317883" y="91201"/>
                    <a:pt x="322212" y="100941"/>
                  </a:cubicBezTo>
                  <a:cubicBezTo>
                    <a:pt x="325807" y="109029"/>
                    <a:pt x="330129" y="116774"/>
                    <a:pt x="334088" y="124691"/>
                  </a:cubicBezTo>
                  <a:cubicBezTo>
                    <a:pt x="332109" y="190005"/>
                    <a:pt x="328150" y="255290"/>
                    <a:pt x="328150" y="320634"/>
                  </a:cubicBezTo>
                  <a:cubicBezTo>
                    <a:pt x="328150" y="367518"/>
                    <a:pt x="322787" y="415483"/>
                    <a:pt x="345963" y="457200"/>
                  </a:cubicBezTo>
                  <a:cubicBezTo>
                    <a:pt x="350769" y="465851"/>
                    <a:pt x="356778" y="473953"/>
                    <a:pt x="363776" y="480951"/>
                  </a:cubicBezTo>
                  <a:cubicBezTo>
                    <a:pt x="370774" y="487949"/>
                    <a:pt x="378484" y="494745"/>
                    <a:pt x="387527" y="498764"/>
                  </a:cubicBezTo>
                  <a:cubicBezTo>
                    <a:pt x="402634" y="505478"/>
                    <a:pt x="414364" y="504702"/>
                    <a:pt x="429090" y="50470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Freeform 6"/>
            <p:cNvSpPr/>
            <p:nvPr/>
          </p:nvSpPr>
          <p:spPr>
            <a:xfrm>
              <a:off x="5355771" y="3135086"/>
              <a:ext cx="564153" cy="801584"/>
            </a:xfrm>
            <a:custGeom>
              <a:avLst/>
              <a:gdLst>
                <a:gd name="connsiteX0" fmla="*/ 492826 w 564153"/>
                <a:gd name="connsiteY0" fmla="*/ 0 h 801584"/>
                <a:gd name="connsiteX1" fmla="*/ 510639 w 564153"/>
                <a:gd name="connsiteY1" fmla="*/ 35626 h 801584"/>
                <a:gd name="connsiteX2" fmla="*/ 504702 w 564153"/>
                <a:gd name="connsiteY2" fmla="*/ 100940 h 801584"/>
                <a:gd name="connsiteX3" fmla="*/ 480951 w 564153"/>
                <a:gd name="connsiteY3" fmla="*/ 118753 h 801584"/>
                <a:gd name="connsiteX4" fmla="*/ 439387 w 564153"/>
                <a:gd name="connsiteY4" fmla="*/ 142504 h 801584"/>
                <a:gd name="connsiteX5" fmla="*/ 409699 w 564153"/>
                <a:gd name="connsiteY5" fmla="*/ 160317 h 801584"/>
                <a:gd name="connsiteX6" fmla="*/ 385948 w 564153"/>
                <a:gd name="connsiteY6" fmla="*/ 178130 h 801584"/>
                <a:gd name="connsiteX7" fmla="*/ 344385 w 564153"/>
                <a:gd name="connsiteY7" fmla="*/ 190005 h 801584"/>
                <a:gd name="connsiteX8" fmla="*/ 290946 w 564153"/>
                <a:gd name="connsiteY8" fmla="*/ 213756 h 801584"/>
                <a:gd name="connsiteX9" fmla="*/ 237507 w 564153"/>
                <a:gd name="connsiteY9" fmla="*/ 249382 h 801584"/>
                <a:gd name="connsiteX10" fmla="*/ 219694 w 564153"/>
                <a:gd name="connsiteY10" fmla="*/ 261257 h 801584"/>
                <a:gd name="connsiteX11" fmla="*/ 178130 w 564153"/>
                <a:gd name="connsiteY11" fmla="*/ 290945 h 801584"/>
                <a:gd name="connsiteX12" fmla="*/ 160317 w 564153"/>
                <a:gd name="connsiteY12" fmla="*/ 314696 h 801584"/>
                <a:gd name="connsiteX13" fmla="*/ 142504 w 564153"/>
                <a:gd name="connsiteY13" fmla="*/ 326571 h 801584"/>
                <a:gd name="connsiteX14" fmla="*/ 118754 w 564153"/>
                <a:gd name="connsiteY14" fmla="*/ 344384 h 801584"/>
                <a:gd name="connsiteX15" fmla="*/ 106878 w 564153"/>
                <a:gd name="connsiteY15" fmla="*/ 362197 h 801584"/>
                <a:gd name="connsiteX16" fmla="*/ 59377 w 564153"/>
                <a:gd name="connsiteY16" fmla="*/ 403761 h 801584"/>
                <a:gd name="connsiteX17" fmla="*/ 41564 w 564153"/>
                <a:gd name="connsiteY17" fmla="*/ 445324 h 801584"/>
                <a:gd name="connsiteX18" fmla="*/ 23751 w 564153"/>
                <a:gd name="connsiteY18" fmla="*/ 475013 h 801584"/>
                <a:gd name="connsiteX19" fmla="*/ 17813 w 564153"/>
                <a:gd name="connsiteY19" fmla="*/ 498763 h 801584"/>
                <a:gd name="connsiteX20" fmla="*/ 11876 w 564153"/>
                <a:gd name="connsiteY20" fmla="*/ 516576 h 801584"/>
                <a:gd name="connsiteX21" fmla="*/ 5938 w 564153"/>
                <a:gd name="connsiteY21" fmla="*/ 546265 h 801584"/>
                <a:gd name="connsiteX22" fmla="*/ 0 w 564153"/>
                <a:gd name="connsiteY22" fmla="*/ 570015 h 801584"/>
                <a:gd name="connsiteX23" fmla="*/ 17813 w 564153"/>
                <a:gd name="connsiteY23" fmla="*/ 712519 h 801584"/>
                <a:gd name="connsiteX24" fmla="*/ 23751 w 564153"/>
                <a:gd name="connsiteY24" fmla="*/ 730332 h 801584"/>
                <a:gd name="connsiteX25" fmla="*/ 35626 w 564153"/>
                <a:gd name="connsiteY25" fmla="*/ 742208 h 801584"/>
                <a:gd name="connsiteX26" fmla="*/ 65315 w 564153"/>
                <a:gd name="connsiteY26" fmla="*/ 783771 h 801584"/>
                <a:gd name="connsiteX27" fmla="*/ 118754 w 564153"/>
                <a:gd name="connsiteY27" fmla="*/ 801584 h 801584"/>
                <a:gd name="connsiteX28" fmla="*/ 160317 w 564153"/>
                <a:gd name="connsiteY28" fmla="*/ 795646 h 801584"/>
                <a:gd name="connsiteX29" fmla="*/ 195943 w 564153"/>
                <a:gd name="connsiteY29" fmla="*/ 760020 h 801584"/>
                <a:gd name="connsiteX30" fmla="*/ 213756 w 564153"/>
                <a:gd name="connsiteY30" fmla="*/ 736270 h 801584"/>
                <a:gd name="connsiteX31" fmla="*/ 231569 w 564153"/>
                <a:gd name="connsiteY31" fmla="*/ 694706 h 801584"/>
                <a:gd name="connsiteX32" fmla="*/ 243445 w 564153"/>
                <a:gd name="connsiteY32" fmla="*/ 665018 h 801584"/>
                <a:gd name="connsiteX33" fmla="*/ 255320 w 564153"/>
                <a:gd name="connsiteY33" fmla="*/ 564078 h 801584"/>
                <a:gd name="connsiteX34" fmla="*/ 261258 w 564153"/>
                <a:gd name="connsiteY34" fmla="*/ 522514 h 801584"/>
                <a:gd name="connsiteX35" fmla="*/ 267195 w 564153"/>
                <a:gd name="connsiteY35" fmla="*/ 469075 h 801584"/>
                <a:gd name="connsiteX36" fmla="*/ 279071 w 564153"/>
                <a:gd name="connsiteY36" fmla="*/ 445324 h 801584"/>
                <a:gd name="connsiteX37" fmla="*/ 285008 w 564153"/>
                <a:gd name="connsiteY37" fmla="*/ 427511 h 801584"/>
                <a:gd name="connsiteX38" fmla="*/ 314697 w 564153"/>
                <a:gd name="connsiteY38" fmla="*/ 374072 h 801584"/>
                <a:gd name="connsiteX39" fmla="*/ 344385 w 564153"/>
                <a:gd name="connsiteY39" fmla="*/ 338446 h 801584"/>
                <a:gd name="connsiteX40" fmla="*/ 397824 w 564153"/>
                <a:gd name="connsiteY40" fmla="*/ 279070 h 801584"/>
                <a:gd name="connsiteX41" fmla="*/ 415637 w 564153"/>
                <a:gd name="connsiteY41" fmla="*/ 273132 h 801584"/>
                <a:gd name="connsiteX42" fmla="*/ 439387 w 564153"/>
                <a:gd name="connsiteY42" fmla="*/ 255319 h 801584"/>
                <a:gd name="connsiteX43" fmla="*/ 451263 w 564153"/>
                <a:gd name="connsiteY43" fmla="*/ 243444 h 801584"/>
                <a:gd name="connsiteX44" fmla="*/ 469076 w 564153"/>
                <a:gd name="connsiteY44" fmla="*/ 237506 h 801584"/>
                <a:gd name="connsiteX45" fmla="*/ 492826 w 564153"/>
                <a:gd name="connsiteY45" fmla="*/ 219693 h 801584"/>
                <a:gd name="connsiteX46" fmla="*/ 510639 w 564153"/>
                <a:gd name="connsiteY46" fmla="*/ 213756 h 801584"/>
                <a:gd name="connsiteX47" fmla="*/ 534390 w 564153"/>
                <a:gd name="connsiteY47" fmla="*/ 195943 h 801584"/>
                <a:gd name="connsiteX48" fmla="*/ 552203 w 564153"/>
                <a:gd name="connsiteY48" fmla="*/ 207818 h 801584"/>
                <a:gd name="connsiteX49" fmla="*/ 564078 w 564153"/>
                <a:gd name="connsiteY49" fmla="*/ 24344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4153" h="801584">
                  <a:moveTo>
                    <a:pt x="492826" y="0"/>
                  </a:moveTo>
                  <a:cubicBezTo>
                    <a:pt x="498764" y="11875"/>
                    <a:pt x="509088" y="22440"/>
                    <a:pt x="510639" y="35626"/>
                  </a:cubicBezTo>
                  <a:cubicBezTo>
                    <a:pt x="513193" y="57337"/>
                    <a:pt x="512055" y="80352"/>
                    <a:pt x="504702" y="100940"/>
                  </a:cubicBezTo>
                  <a:cubicBezTo>
                    <a:pt x="501374" y="110260"/>
                    <a:pt x="489004" y="113001"/>
                    <a:pt x="480951" y="118753"/>
                  </a:cubicBezTo>
                  <a:cubicBezTo>
                    <a:pt x="454826" y="137414"/>
                    <a:pt x="470696" y="125110"/>
                    <a:pt x="439387" y="142504"/>
                  </a:cubicBezTo>
                  <a:cubicBezTo>
                    <a:pt x="429299" y="148109"/>
                    <a:pt x="419301" y="153915"/>
                    <a:pt x="409699" y="160317"/>
                  </a:cubicBezTo>
                  <a:cubicBezTo>
                    <a:pt x="401465" y="165806"/>
                    <a:pt x="394540" y="173220"/>
                    <a:pt x="385948" y="178130"/>
                  </a:cubicBezTo>
                  <a:cubicBezTo>
                    <a:pt x="377948" y="182701"/>
                    <a:pt x="351319" y="187694"/>
                    <a:pt x="344385" y="190005"/>
                  </a:cubicBezTo>
                  <a:cubicBezTo>
                    <a:pt x="327866" y="195512"/>
                    <a:pt x="306468" y="205132"/>
                    <a:pt x="290946" y="213756"/>
                  </a:cubicBezTo>
                  <a:cubicBezTo>
                    <a:pt x="254804" y="233835"/>
                    <a:pt x="268748" y="227068"/>
                    <a:pt x="237507" y="249382"/>
                  </a:cubicBezTo>
                  <a:cubicBezTo>
                    <a:pt x="231700" y="253530"/>
                    <a:pt x="225112" y="256613"/>
                    <a:pt x="219694" y="261257"/>
                  </a:cubicBezTo>
                  <a:cubicBezTo>
                    <a:pt x="183833" y="291995"/>
                    <a:pt x="210861" y="280036"/>
                    <a:pt x="178130" y="290945"/>
                  </a:cubicBezTo>
                  <a:cubicBezTo>
                    <a:pt x="172192" y="298862"/>
                    <a:pt x="167315" y="307698"/>
                    <a:pt x="160317" y="314696"/>
                  </a:cubicBezTo>
                  <a:cubicBezTo>
                    <a:pt x="155271" y="319742"/>
                    <a:pt x="148311" y="322423"/>
                    <a:pt x="142504" y="326571"/>
                  </a:cubicBezTo>
                  <a:cubicBezTo>
                    <a:pt x="134451" y="332323"/>
                    <a:pt x="125751" y="337387"/>
                    <a:pt x="118754" y="344384"/>
                  </a:cubicBezTo>
                  <a:cubicBezTo>
                    <a:pt x="113708" y="349430"/>
                    <a:pt x="111522" y="356779"/>
                    <a:pt x="106878" y="362197"/>
                  </a:cubicBezTo>
                  <a:cubicBezTo>
                    <a:pt x="88426" y="383724"/>
                    <a:pt x="81217" y="387382"/>
                    <a:pt x="59377" y="403761"/>
                  </a:cubicBezTo>
                  <a:cubicBezTo>
                    <a:pt x="45451" y="445536"/>
                    <a:pt x="63576" y="393964"/>
                    <a:pt x="41564" y="445324"/>
                  </a:cubicBezTo>
                  <a:cubicBezTo>
                    <a:pt x="30002" y="472302"/>
                    <a:pt x="43498" y="455264"/>
                    <a:pt x="23751" y="475013"/>
                  </a:cubicBezTo>
                  <a:cubicBezTo>
                    <a:pt x="21772" y="482930"/>
                    <a:pt x="20055" y="490917"/>
                    <a:pt x="17813" y="498763"/>
                  </a:cubicBezTo>
                  <a:cubicBezTo>
                    <a:pt x="16094" y="504781"/>
                    <a:pt x="13394" y="510504"/>
                    <a:pt x="11876" y="516576"/>
                  </a:cubicBezTo>
                  <a:cubicBezTo>
                    <a:pt x="9428" y="526367"/>
                    <a:pt x="8127" y="536413"/>
                    <a:pt x="5938" y="546265"/>
                  </a:cubicBezTo>
                  <a:cubicBezTo>
                    <a:pt x="4168" y="554231"/>
                    <a:pt x="1979" y="562098"/>
                    <a:pt x="0" y="570015"/>
                  </a:cubicBezTo>
                  <a:cubicBezTo>
                    <a:pt x="8881" y="747621"/>
                    <a:pt x="-12345" y="642151"/>
                    <a:pt x="17813" y="712519"/>
                  </a:cubicBezTo>
                  <a:cubicBezTo>
                    <a:pt x="20279" y="718272"/>
                    <a:pt x="20531" y="724965"/>
                    <a:pt x="23751" y="730332"/>
                  </a:cubicBezTo>
                  <a:cubicBezTo>
                    <a:pt x="26631" y="735132"/>
                    <a:pt x="32372" y="737653"/>
                    <a:pt x="35626" y="742208"/>
                  </a:cubicBezTo>
                  <a:cubicBezTo>
                    <a:pt x="41617" y="750595"/>
                    <a:pt x="52410" y="776397"/>
                    <a:pt x="65315" y="783771"/>
                  </a:cubicBezTo>
                  <a:cubicBezTo>
                    <a:pt x="82705" y="793708"/>
                    <a:pt x="99881" y="796865"/>
                    <a:pt x="118754" y="801584"/>
                  </a:cubicBezTo>
                  <a:cubicBezTo>
                    <a:pt x="132608" y="799605"/>
                    <a:pt x="147165" y="800429"/>
                    <a:pt x="160317" y="795646"/>
                  </a:cubicBezTo>
                  <a:cubicBezTo>
                    <a:pt x="181119" y="788081"/>
                    <a:pt x="184822" y="775590"/>
                    <a:pt x="195943" y="760020"/>
                  </a:cubicBezTo>
                  <a:cubicBezTo>
                    <a:pt x="201695" y="751967"/>
                    <a:pt x="207818" y="744187"/>
                    <a:pt x="213756" y="736270"/>
                  </a:cubicBezTo>
                  <a:cubicBezTo>
                    <a:pt x="225951" y="699687"/>
                    <a:pt x="212005" y="738724"/>
                    <a:pt x="231569" y="694706"/>
                  </a:cubicBezTo>
                  <a:cubicBezTo>
                    <a:pt x="235898" y="684966"/>
                    <a:pt x="239486" y="674914"/>
                    <a:pt x="243445" y="665018"/>
                  </a:cubicBezTo>
                  <a:cubicBezTo>
                    <a:pt x="255557" y="592340"/>
                    <a:pt x="243605" y="669506"/>
                    <a:pt x="255320" y="564078"/>
                  </a:cubicBezTo>
                  <a:cubicBezTo>
                    <a:pt x="256866" y="550168"/>
                    <a:pt x="259522" y="536401"/>
                    <a:pt x="261258" y="522514"/>
                  </a:cubicBezTo>
                  <a:cubicBezTo>
                    <a:pt x="263481" y="504730"/>
                    <a:pt x="263165" y="486539"/>
                    <a:pt x="267195" y="469075"/>
                  </a:cubicBezTo>
                  <a:cubicBezTo>
                    <a:pt x="269185" y="460450"/>
                    <a:pt x="275584" y="453460"/>
                    <a:pt x="279071" y="445324"/>
                  </a:cubicBezTo>
                  <a:cubicBezTo>
                    <a:pt x="281536" y="439571"/>
                    <a:pt x="282543" y="433264"/>
                    <a:pt x="285008" y="427511"/>
                  </a:cubicBezTo>
                  <a:cubicBezTo>
                    <a:pt x="291796" y="411673"/>
                    <a:pt x="305695" y="387576"/>
                    <a:pt x="314697" y="374072"/>
                  </a:cubicBezTo>
                  <a:cubicBezTo>
                    <a:pt x="346337" y="326612"/>
                    <a:pt x="319591" y="368199"/>
                    <a:pt x="344385" y="338446"/>
                  </a:cubicBezTo>
                  <a:cubicBezTo>
                    <a:pt x="357245" y="323014"/>
                    <a:pt x="380708" y="284776"/>
                    <a:pt x="397824" y="279070"/>
                  </a:cubicBezTo>
                  <a:lnTo>
                    <a:pt x="415637" y="273132"/>
                  </a:lnTo>
                  <a:cubicBezTo>
                    <a:pt x="423554" y="267194"/>
                    <a:pt x="431785" y="261654"/>
                    <a:pt x="439387" y="255319"/>
                  </a:cubicBezTo>
                  <a:cubicBezTo>
                    <a:pt x="443688" y="251735"/>
                    <a:pt x="446463" y="246324"/>
                    <a:pt x="451263" y="243444"/>
                  </a:cubicBezTo>
                  <a:cubicBezTo>
                    <a:pt x="456630" y="240224"/>
                    <a:pt x="463138" y="239485"/>
                    <a:pt x="469076" y="237506"/>
                  </a:cubicBezTo>
                  <a:cubicBezTo>
                    <a:pt x="476993" y="231568"/>
                    <a:pt x="484234" y="224603"/>
                    <a:pt x="492826" y="219693"/>
                  </a:cubicBezTo>
                  <a:cubicBezTo>
                    <a:pt x="498260" y="216588"/>
                    <a:pt x="505205" y="216861"/>
                    <a:pt x="510639" y="213756"/>
                  </a:cubicBezTo>
                  <a:cubicBezTo>
                    <a:pt x="519231" y="208846"/>
                    <a:pt x="526473" y="201881"/>
                    <a:pt x="534390" y="195943"/>
                  </a:cubicBezTo>
                  <a:cubicBezTo>
                    <a:pt x="540328" y="199901"/>
                    <a:pt x="547635" y="202336"/>
                    <a:pt x="552203" y="207818"/>
                  </a:cubicBezTo>
                  <a:cubicBezTo>
                    <a:pt x="565848" y="224192"/>
                    <a:pt x="564078" y="227600"/>
                    <a:pt x="564078" y="2434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Freeform 7"/>
            <p:cNvSpPr/>
            <p:nvPr/>
          </p:nvSpPr>
          <p:spPr>
            <a:xfrm>
              <a:off x="5294606" y="4079174"/>
              <a:ext cx="969628" cy="831273"/>
            </a:xfrm>
            <a:custGeom>
              <a:avLst/>
              <a:gdLst>
                <a:gd name="connsiteX0" fmla="*/ 862750 w 969628"/>
                <a:gd name="connsiteY0" fmla="*/ 0 h 831273"/>
                <a:gd name="connsiteX1" fmla="*/ 886500 w 969628"/>
                <a:gd name="connsiteY1" fmla="*/ 53439 h 831273"/>
                <a:gd name="connsiteX2" fmla="*/ 880563 w 969628"/>
                <a:gd name="connsiteY2" fmla="*/ 95003 h 831273"/>
                <a:gd name="connsiteX3" fmla="*/ 868688 w 969628"/>
                <a:gd name="connsiteY3" fmla="*/ 124691 h 831273"/>
                <a:gd name="connsiteX4" fmla="*/ 791498 w 969628"/>
                <a:gd name="connsiteY4" fmla="*/ 190005 h 831273"/>
                <a:gd name="connsiteX5" fmla="*/ 755872 w 969628"/>
                <a:gd name="connsiteY5" fmla="*/ 219694 h 831273"/>
                <a:gd name="connsiteX6" fmla="*/ 732121 w 969628"/>
                <a:gd name="connsiteY6" fmla="*/ 243444 h 831273"/>
                <a:gd name="connsiteX7" fmla="*/ 714308 w 969628"/>
                <a:gd name="connsiteY7" fmla="*/ 255320 h 831273"/>
                <a:gd name="connsiteX8" fmla="*/ 678682 w 969628"/>
                <a:gd name="connsiteY8" fmla="*/ 290945 h 831273"/>
                <a:gd name="connsiteX9" fmla="*/ 666807 w 969628"/>
                <a:gd name="connsiteY9" fmla="*/ 302821 h 831273"/>
                <a:gd name="connsiteX10" fmla="*/ 637119 w 969628"/>
                <a:gd name="connsiteY10" fmla="*/ 320634 h 831273"/>
                <a:gd name="connsiteX11" fmla="*/ 595555 w 969628"/>
                <a:gd name="connsiteY11" fmla="*/ 350322 h 831273"/>
                <a:gd name="connsiteX12" fmla="*/ 553991 w 969628"/>
                <a:gd name="connsiteY12" fmla="*/ 385948 h 831273"/>
                <a:gd name="connsiteX13" fmla="*/ 518365 w 969628"/>
                <a:gd name="connsiteY13" fmla="*/ 409699 h 831273"/>
                <a:gd name="connsiteX14" fmla="*/ 476802 w 969628"/>
                <a:gd name="connsiteY14" fmla="*/ 439387 h 831273"/>
                <a:gd name="connsiteX15" fmla="*/ 453051 w 969628"/>
                <a:gd name="connsiteY15" fmla="*/ 457200 h 831273"/>
                <a:gd name="connsiteX16" fmla="*/ 435238 w 969628"/>
                <a:gd name="connsiteY16" fmla="*/ 463138 h 831273"/>
                <a:gd name="connsiteX17" fmla="*/ 411488 w 969628"/>
                <a:gd name="connsiteY17" fmla="*/ 480951 h 831273"/>
                <a:gd name="connsiteX18" fmla="*/ 358049 w 969628"/>
                <a:gd name="connsiteY18" fmla="*/ 498764 h 831273"/>
                <a:gd name="connsiteX19" fmla="*/ 304610 w 969628"/>
                <a:gd name="connsiteY19" fmla="*/ 522514 h 831273"/>
                <a:gd name="connsiteX20" fmla="*/ 274921 w 969628"/>
                <a:gd name="connsiteY20" fmla="*/ 534390 h 831273"/>
                <a:gd name="connsiteX21" fmla="*/ 221482 w 969628"/>
                <a:gd name="connsiteY21" fmla="*/ 540327 h 831273"/>
                <a:gd name="connsiteX22" fmla="*/ 156168 w 969628"/>
                <a:gd name="connsiteY22" fmla="*/ 558140 h 831273"/>
                <a:gd name="connsiteX23" fmla="*/ 114604 w 969628"/>
                <a:gd name="connsiteY23" fmla="*/ 570016 h 831273"/>
                <a:gd name="connsiteX24" fmla="*/ 90854 w 969628"/>
                <a:gd name="connsiteY24" fmla="*/ 587829 h 831273"/>
                <a:gd name="connsiteX25" fmla="*/ 61165 w 969628"/>
                <a:gd name="connsiteY25" fmla="*/ 599704 h 831273"/>
                <a:gd name="connsiteX26" fmla="*/ 43352 w 969628"/>
                <a:gd name="connsiteY26" fmla="*/ 623455 h 831273"/>
                <a:gd name="connsiteX27" fmla="*/ 19602 w 969628"/>
                <a:gd name="connsiteY27" fmla="*/ 641268 h 831273"/>
                <a:gd name="connsiteX28" fmla="*/ 7726 w 969628"/>
                <a:gd name="connsiteY28" fmla="*/ 665018 h 831273"/>
                <a:gd name="connsiteX29" fmla="*/ 7726 w 969628"/>
                <a:gd name="connsiteY29" fmla="*/ 760021 h 831273"/>
                <a:gd name="connsiteX30" fmla="*/ 25539 w 969628"/>
                <a:gd name="connsiteY30" fmla="*/ 813460 h 831273"/>
                <a:gd name="connsiteX31" fmla="*/ 37415 w 969628"/>
                <a:gd name="connsiteY31" fmla="*/ 825335 h 831273"/>
                <a:gd name="connsiteX32" fmla="*/ 67103 w 969628"/>
                <a:gd name="connsiteY32" fmla="*/ 831273 h 831273"/>
                <a:gd name="connsiteX33" fmla="*/ 108667 w 969628"/>
                <a:gd name="connsiteY33" fmla="*/ 825335 h 831273"/>
                <a:gd name="connsiteX34" fmla="*/ 144293 w 969628"/>
                <a:gd name="connsiteY34" fmla="*/ 789709 h 831273"/>
                <a:gd name="connsiteX35" fmla="*/ 168043 w 969628"/>
                <a:gd name="connsiteY35" fmla="*/ 771896 h 831273"/>
                <a:gd name="connsiteX36" fmla="*/ 179919 w 969628"/>
                <a:gd name="connsiteY36" fmla="*/ 754083 h 831273"/>
                <a:gd name="connsiteX37" fmla="*/ 215545 w 969628"/>
                <a:gd name="connsiteY37" fmla="*/ 718457 h 831273"/>
                <a:gd name="connsiteX38" fmla="*/ 263046 w 969628"/>
                <a:gd name="connsiteY38" fmla="*/ 676894 h 831273"/>
                <a:gd name="connsiteX39" fmla="*/ 286797 w 969628"/>
                <a:gd name="connsiteY39" fmla="*/ 653143 h 831273"/>
                <a:gd name="connsiteX40" fmla="*/ 328360 w 969628"/>
                <a:gd name="connsiteY40" fmla="*/ 635330 h 831273"/>
                <a:gd name="connsiteX41" fmla="*/ 340236 w 969628"/>
                <a:gd name="connsiteY41" fmla="*/ 623455 h 831273"/>
                <a:gd name="connsiteX42" fmla="*/ 381799 w 969628"/>
                <a:gd name="connsiteY42" fmla="*/ 593766 h 831273"/>
                <a:gd name="connsiteX43" fmla="*/ 423363 w 969628"/>
                <a:gd name="connsiteY43" fmla="*/ 558140 h 831273"/>
                <a:gd name="connsiteX44" fmla="*/ 441176 w 969628"/>
                <a:gd name="connsiteY44" fmla="*/ 552203 h 831273"/>
                <a:gd name="connsiteX45" fmla="*/ 482739 w 969628"/>
                <a:gd name="connsiteY45" fmla="*/ 522514 h 831273"/>
                <a:gd name="connsiteX46" fmla="*/ 506490 w 969628"/>
                <a:gd name="connsiteY46" fmla="*/ 498764 h 831273"/>
                <a:gd name="connsiteX47" fmla="*/ 530241 w 969628"/>
                <a:gd name="connsiteY47" fmla="*/ 480951 h 831273"/>
                <a:gd name="connsiteX48" fmla="*/ 559929 w 969628"/>
                <a:gd name="connsiteY48" fmla="*/ 457200 h 831273"/>
                <a:gd name="connsiteX49" fmla="*/ 619306 w 969628"/>
                <a:gd name="connsiteY49" fmla="*/ 391886 h 831273"/>
                <a:gd name="connsiteX50" fmla="*/ 643056 w 969628"/>
                <a:gd name="connsiteY50" fmla="*/ 374073 h 831273"/>
                <a:gd name="connsiteX51" fmla="*/ 660869 w 969628"/>
                <a:gd name="connsiteY51" fmla="*/ 362197 h 831273"/>
                <a:gd name="connsiteX52" fmla="*/ 702433 w 969628"/>
                <a:gd name="connsiteY52" fmla="*/ 332509 h 831273"/>
                <a:gd name="connsiteX53" fmla="*/ 738059 w 969628"/>
                <a:gd name="connsiteY53" fmla="*/ 296883 h 831273"/>
                <a:gd name="connsiteX54" fmla="*/ 755872 w 969628"/>
                <a:gd name="connsiteY54" fmla="*/ 279070 h 831273"/>
                <a:gd name="connsiteX55" fmla="*/ 773685 w 969628"/>
                <a:gd name="connsiteY55" fmla="*/ 273132 h 831273"/>
                <a:gd name="connsiteX56" fmla="*/ 815249 w 969628"/>
                <a:gd name="connsiteY56" fmla="*/ 255320 h 831273"/>
                <a:gd name="connsiteX57" fmla="*/ 868688 w 969628"/>
                <a:gd name="connsiteY57" fmla="*/ 219694 h 831273"/>
                <a:gd name="connsiteX58" fmla="*/ 892438 w 969628"/>
                <a:gd name="connsiteY58" fmla="*/ 213756 h 831273"/>
                <a:gd name="connsiteX59" fmla="*/ 922126 w 969628"/>
                <a:gd name="connsiteY59" fmla="*/ 219694 h 831273"/>
                <a:gd name="connsiteX60" fmla="*/ 963690 w 969628"/>
                <a:gd name="connsiteY60" fmla="*/ 267195 h 831273"/>
                <a:gd name="connsiteX61" fmla="*/ 969628 w 969628"/>
                <a:gd name="connsiteY61" fmla="*/ 279070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69628" h="831273">
                  <a:moveTo>
                    <a:pt x="862750" y="0"/>
                  </a:moveTo>
                  <a:cubicBezTo>
                    <a:pt x="872408" y="16096"/>
                    <a:pt x="886500" y="33051"/>
                    <a:pt x="886500" y="53439"/>
                  </a:cubicBezTo>
                  <a:cubicBezTo>
                    <a:pt x="886500" y="67434"/>
                    <a:pt x="883957" y="81426"/>
                    <a:pt x="880563" y="95003"/>
                  </a:cubicBezTo>
                  <a:cubicBezTo>
                    <a:pt x="877978" y="105343"/>
                    <a:pt x="874600" y="115823"/>
                    <a:pt x="868688" y="124691"/>
                  </a:cubicBezTo>
                  <a:cubicBezTo>
                    <a:pt x="854954" y="145292"/>
                    <a:pt x="801425" y="180078"/>
                    <a:pt x="791498" y="190005"/>
                  </a:cubicBezTo>
                  <a:cubicBezTo>
                    <a:pt x="756673" y="224833"/>
                    <a:pt x="812303" y="170319"/>
                    <a:pt x="755872" y="219694"/>
                  </a:cubicBezTo>
                  <a:cubicBezTo>
                    <a:pt x="747446" y="227067"/>
                    <a:pt x="740622" y="236158"/>
                    <a:pt x="732121" y="243444"/>
                  </a:cubicBezTo>
                  <a:cubicBezTo>
                    <a:pt x="726703" y="248088"/>
                    <a:pt x="719642" y="250579"/>
                    <a:pt x="714308" y="255320"/>
                  </a:cubicBezTo>
                  <a:cubicBezTo>
                    <a:pt x="701756" y="266477"/>
                    <a:pt x="690557" y="279070"/>
                    <a:pt x="678682" y="290945"/>
                  </a:cubicBezTo>
                  <a:cubicBezTo>
                    <a:pt x="674723" y="294904"/>
                    <a:pt x="671607" y="299941"/>
                    <a:pt x="666807" y="302821"/>
                  </a:cubicBezTo>
                  <a:cubicBezTo>
                    <a:pt x="656911" y="308759"/>
                    <a:pt x="646229" y="313549"/>
                    <a:pt x="637119" y="320634"/>
                  </a:cubicBezTo>
                  <a:cubicBezTo>
                    <a:pt x="594855" y="353506"/>
                    <a:pt x="631865" y="338218"/>
                    <a:pt x="595555" y="350322"/>
                  </a:cubicBezTo>
                  <a:cubicBezTo>
                    <a:pt x="524194" y="421683"/>
                    <a:pt x="608249" y="340734"/>
                    <a:pt x="553991" y="385948"/>
                  </a:cubicBezTo>
                  <a:cubicBezTo>
                    <a:pt x="524339" y="410658"/>
                    <a:pt x="549670" y="399263"/>
                    <a:pt x="518365" y="409699"/>
                  </a:cubicBezTo>
                  <a:cubicBezTo>
                    <a:pt x="440788" y="467884"/>
                    <a:pt x="537548" y="395998"/>
                    <a:pt x="476802" y="439387"/>
                  </a:cubicBezTo>
                  <a:cubicBezTo>
                    <a:pt x="468749" y="445139"/>
                    <a:pt x="461643" y="452290"/>
                    <a:pt x="453051" y="457200"/>
                  </a:cubicBezTo>
                  <a:cubicBezTo>
                    <a:pt x="447617" y="460305"/>
                    <a:pt x="441176" y="461159"/>
                    <a:pt x="435238" y="463138"/>
                  </a:cubicBezTo>
                  <a:cubicBezTo>
                    <a:pt x="427321" y="469076"/>
                    <a:pt x="420139" y="476145"/>
                    <a:pt x="411488" y="480951"/>
                  </a:cubicBezTo>
                  <a:cubicBezTo>
                    <a:pt x="383618" y="496434"/>
                    <a:pt x="384946" y="489798"/>
                    <a:pt x="358049" y="498764"/>
                  </a:cubicBezTo>
                  <a:cubicBezTo>
                    <a:pt x="322841" y="510500"/>
                    <a:pt x="335652" y="508717"/>
                    <a:pt x="304610" y="522514"/>
                  </a:cubicBezTo>
                  <a:cubicBezTo>
                    <a:pt x="294870" y="526843"/>
                    <a:pt x="285343" y="532157"/>
                    <a:pt x="274921" y="534390"/>
                  </a:cubicBezTo>
                  <a:cubicBezTo>
                    <a:pt x="257396" y="538145"/>
                    <a:pt x="239295" y="538348"/>
                    <a:pt x="221482" y="540327"/>
                  </a:cubicBezTo>
                  <a:cubicBezTo>
                    <a:pt x="177257" y="562441"/>
                    <a:pt x="219077" y="544660"/>
                    <a:pt x="156168" y="558140"/>
                  </a:cubicBezTo>
                  <a:cubicBezTo>
                    <a:pt x="142079" y="561159"/>
                    <a:pt x="128459" y="566057"/>
                    <a:pt x="114604" y="570016"/>
                  </a:cubicBezTo>
                  <a:cubicBezTo>
                    <a:pt x="106687" y="575954"/>
                    <a:pt x="99505" y="583023"/>
                    <a:pt x="90854" y="587829"/>
                  </a:cubicBezTo>
                  <a:cubicBezTo>
                    <a:pt x="81537" y="593005"/>
                    <a:pt x="69692" y="593309"/>
                    <a:pt x="61165" y="599704"/>
                  </a:cubicBezTo>
                  <a:cubicBezTo>
                    <a:pt x="53248" y="605642"/>
                    <a:pt x="50350" y="616457"/>
                    <a:pt x="43352" y="623455"/>
                  </a:cubicBezTo>
                  <a:cubicBezTo>
                    <a:pt x="36355" y="630453"/>
                    <a:pt x="27519" y="635330"/>
                    <a:pt x="19602" y="641268"/>
                  </a:cubicBezTo>
                  <a:cubicBezTo>
                    <a:pt x="15643" y="649185"/>
                    <a:pt x="11213" y="656882"/>
                    <a:pt x="7726" y="665018"/>
                  </a:cubicBezTo>
                  <a:cubicBezTo>
                    <a:pt x="-6651" y="698564"/>
                    <a:pt x="2464" y="712665"/>
                    <a:pt x="7726" y="760021"/>
                  </a:cubicBezTo>
                  <a:cubicBezTo>
                    <a:pt x="10061" y="781035"/>
                    <a:pt x="13834" y="795902"/>
                    <a:pt x="25539" y="813460"/>
                  </a:cubicBezTo>
                  <a:cubicBezTo>
                    <a:pt x="28644" y="818118"/>
                    <a:pt x="32269" y="823130"/>
                    <a:pt x="37415" y="825335"/>
                  </a:cubicBezTo>
                  <a:cubicBezTo>
                    <a:pt x="46691" y="829310"/>
                    <a:pt x="57207" y="829294"/>
                    <a:pt x="67103" y="831273"/>
                  </a:cubicBezTo>
                  <a:cubicBezTo>
                    <a:pt x="80958" y="829294"/>
                    <a:pt x="96345" y="831970"/>
                    <a:pt x="108667" y="825335"/>
                  </a:cubicBezTo>
                  <a:cubicBezTo>
                    <a:pt x="123454" y="817373"/>
                    <a:pt x="130858" y="799786"/>
                    <a:pt x="144293" y="789709"/>
                  </a:cubicBezTo>
                  <a:cubicBezTo>
                    <a:pt x="152210" y="783771"/>
                    <a:pt x="161046" y="778893"/>
                    <a:pt x="168043" y="771896"/>
                  </a:cubicBezTo>
                  <a:cubicBezTo>
                    <a:pt x="173089" y="766850"/>
                    <a:pt x="175178" y="759417"/>
                    <a:pt x="179919" y="754083"/>
                  </a:cubicBezTo>
                  <a:cubicBezTo>
                    <a:pt x="191077" y="741531"/>
                    <a:pt x="203670" y="730332"/>
                    <a:pt x="215545" y="718457"/>
                  </a:cubicBezTo>
                  <a:cubicBezTo>
                    <a:pt x="283296" y="650706"/>
                    <a:pt x="197631" y="734132"/>
                    <a:pt x="263046" y="676894"/>
                  </a:cubicBezTo>
                  <a:cubicBezTo>
                    <a:pt x="271472" y="669521"/>
                    <a:pt x="276175" y="656684"/>
                    <a:pt x="286797" y="653143"/>
                  </a:cubicBezTo>
                  <a:cubicBezTo>
                    <a:pt x="302630" y="647865"/>
                    <a:pt x="313686" y="645112"/>
                    <a:pt x="328360" y="635330"/>
                  </a:cubicBezTo>
                  <a:cubicBezTo>
                    <a:pt x="333018" y="632225"/>
                    <a:pt x="335865" y="626952"/>
                    <a:pt x="340236" y="623455"/>
                  </a:cubicBezTo>
                  <a:cubicBezTo>
                    <a:pt x="387201" y="585883"/>
                    <a:pt x="323332" y="643881"/>
                    <a:pt x="381799" y="593766"/>
                  </a:cubicBezTo>
                  <a:cubicBezTo>
                    <a:pt x="402855" y="575718"/>
                    <a:pt x="397319" y="573022"/>
                    <a:pt x="423363" y="558140"/>
                  </a:cubicBezTo>
                  <a:cubicBezTo>
                    <a:pt x="428797" y="555035"/>
                    <a:pt x="435238" y="554182"/>
                    <a:pt x="441176" y="552203"/>
                  </a:cubicBezTo>
                  <a:cubicBezTo>
                    <a:pt x="466742" y="513853"/>
                    <a:pt x="434807" y="554469"/>
                    <a:pt x="482739" y="522514"/>
                  </a:cubicBezTo>
                  <a:cubicBezTo>
                    <a:pt x="492055" y="516304"/>
                    <a:pt x="498064" y="506137"/>
                    <a:pt x="506490" y="498764"/>
                  </a:cubicBezTo>
                  <a:cubicBezTo>
                    <a:pt x="513938" y="492247"/>
                    <a:pt x="522639" y="487286"/>
                    <a:pt x="530241" y="480951"/>
                  </a:cubicBezTo>
                  <a:cubicBezTo>
                    <a:pt x="564085" y="452747"/>
                    <a:pt x="515885" y="486562"/>
                    <a:pt x="559929" y="457200"/>
                  </a:cubicBezTo>
                  <a:cubicBezTo>
                    <a:pt x="578988" y="431788"/>
                    <a:pt x="591553" y="412702"/>
                    <a:pt x="619306" y="391886"/>
                  </a:cubicBezTo>
                  <a:cubicBezTo>
                    <a:pt x="627223" y="385948"/>
                    <a:pt x="635003" y="379825"/>
                    <a:pt x="643056" y="374073"/>
                  </a:cubicBezTo>
                  <a:cubicBezTo>
                    <a:pt x="648863" y="369925"/>
                    <a:pt x="655296" y="366655"/>
                    <a:pt x="660869" y="362197"/>
                  </a:cubicBezTo>
                  <a:cubicBezTo>
                    <a:pt x="700936" y="330143"/>
                    <a:pt x="626652" y="377978"/>
                    <a:pt x="702433" y="332509"/>
                  </a:cubicBezTo>
                  <a:cubicBezTo>
                    <a:pt x="736568" y="286995"/>
                    <a:pt x="703329" y="325824"/>
                    <a:pt x="738059" y="296883"/>
                  </a:cubicBezTo>
                  <a:cubicBezTo>
                    <a:pt x="744510" y="291507"/>
                    <a:pt x="748885" y="283728"/>
                    <a:pt x="755872" y="279070"/>
                  </a:cubicBezTo>
                  <a:cubicBezTo>
                    <a:pt x="761080" y="275598"/>
                    <a:pt x="767932" y="275597"/>
                    <a:pt x="773685" y="273132"/>
                  </a:cubicBezTo>
                  <a:cubicBezTo>
                    <a:pt x="825033" y="251126"/>
                    <a:pt x="773484" y="269240"/>
                    <a:pt x="815249" y="255320"/>
                  </a:cubicBezTo>
                  <a:cubicBezTo>
                    <a:pt x="831570" y="243079"/>
                    <a:pt x="849944" y="228025"/>
                    <a:pt x="868688" y="219694"/>
                  </a:cubicBezTo>
                  <a:cubicBezTo>
                    <a:pt x="876145" y="216380"/>
                    <a:pt x="884521" y="215735"/>
                    <a:pt x="892438" y="213756"/>
                  </a:cubicBezTo>
                  <a:cubicBezTo>
                    <a:pt x="902334" y="215735"/>
                    <a:pt x="913472" y="214502"/>
                    <a:pt x="922126" y="219694"/>
                  </a:cubicBezTo>
                  <a:cubicBezTo>
                    <a:pt x="937821" y="229111"/>
                    <a:pt x="953761" y="250646"/>
                    <a:pt x="963690" y="267195"/>
                  </a:cubicBezTo>
                  <a:cubicBezTo>
                    <a:pt x="965967" y="270990"/>
                    <a:pt x="967649" y="275112"/>
                    <a:pt x="969628" y="2790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9" name="TextBox 8"/>
          <p:cNvSpPr txBox="1"/>
          <p:nvPr/>
        </p:nvSpPr>
        <p:spPr>
          <a:xfrm>
            <a:off x="1219200" y="5470497"/>
            <a:ext cx="6762621"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t>Theorem (</a:t>
            </a:r>
            <a:r>
              <a:rPr lang="en-US" b="1" dirty="0" err="1" smtClean="0"/>
              <a:t>Hanani-Tutte</a:t>
            </a:r>
            <a:r>
              <a:rPr lang="en-US" b="1" dirty="0" smtClean="0"/>
              <a:t>)</a:t>
            </a:r>
          </a:p>
          <a:p>
            <a:pPr lvl="1"/>
            <a:r>
              <a:rPr lang="en-US" dirty="0" smtClean="0"/>
              <a:t>If graph has drawing in which every two independent edges cross</a:t>
            </a:r>
          </a:p>
          <a:p>
            <a:pPr lvl="1"/>
            <a:r>
              <a:rPr lang="en-US" dirty="0" smtClean="0"/>
              <a:t>an even number of times, then graph is planar.</a:t>
            </a:r>
            <a:endParaRPr lang="en-US" dirty="0"/>
          </a:p>
        </p:txBody>
      </p:sp>
    </p:spTree>
    <p:extLst>
      <p:ext uri="{BB962C8B-B14F-4D97-AF65-F5344CB8AC3E}">
        <p14:creationId xmlns:p14="http://schemas.microsoft.com/office/powerpoint/2010/main" val="165308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306088" y="1163659"/>
            <a:ext cx="2206094" cy="1905000"/>
            <a:chOff x="4648200" y="1828800"/>
            <a:chExt cx="4008511" cy="3505200"/>
          </a:xfrm>
        </p:grpSpPr>
        <p:pic>
          <p:nvPicPr>
            <p:cNvPr id="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7" t="8324" r="1932" b="10002"/>
            <a:stretch/>
          </p:blipFill>
          <p:spPr bwMode="auto">
            <a:xfrm>
              <a:off x="4648200" y="1828800"/>
              <a:ext cx="4008511" cy="3505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Freeform 39"/>
            <p:cNvSpPr/>
            <p:nvPr/>
          </p:nvSpPr>
          <p:spPr>
            <a:xfrm>
              <a:off x="6969237" y="2666010"/>
              <a:ext cx="429090" cy="504729"/>
            </a:xfrm>
            <a:custGeom>
              <a:avLst/>
              <a:gdLst>
                <a:gd name="connsiteX0" fmla="*/ 150020 w 429090"/>
                <a:gd name="connsiteY0" fmla="*/ 451263 h 504729"/>
                <a:gd name="connsiteX1" fmla="*/ 245023 w 429090"/>
                <a:gd name="connsiteY1" fmla="*/ 421574 h 504729"/>
                <a:gd name="connsiteX2" fmla="*/ 250960 w 429090"/>
                <a:gd name="connsiteY2" fmla="*/ 403761 h 504729"/>
                <a:gd name="connsiteX3" fmla="*/ 245023 w 429090"/>
                <a:gd name="connsiteY3" fmla="*/ 326572 h 504729"/>
                <a:gd name="connsiteX4" fmla="*/ 227210 w 429090"/>
                <a:gd name="connsiteY4" fmla="*/ 296884 h 504729"/>
                <a:gd name="connsiteX5" fmla="*/ 179708 w 429090"/>
                <a:gd name="connsiteY5" fmla="*/ 255320 h 504729"/>
                <a:gd name="connsiteX6" fmla="*/ 155958 w 429090"/>
                <a:gd name="connsiteY6" fmla="*/ 249382 h 504729"/>
                <a:gd name="connsiteX7" fmla="*/ 114394 w 429090"/>
                <a:gd name="connsiteY7" fmla="*/ 231569 h 504729"/>
                <a:gd name="connsiteX8" fmla="*/ 90644 w 429090"/>
                <a:gd name="connsiteY8" fmla="*/ 219694 h 504729"/>
                <a:gd name="connsiteX9" fmla="*/ 72831 w 429090"/>
                <a:gd name="connsiteY9" fmla="*/ 213756 h 504729"/>
                <a:gd name="connsiteX10" fmla="*/ 60955 w 429090"/>
                <a:gd name="connsiteY10" fmla="*/ 201881 h 504729"/>
                <a:gd name="connsiteX11" fmla="*/ 31267 w 429090"/>
                <a:gd name="connsiteY11" fmla="*/ 184068 h 504729"/>
                <a:gd name="connsiteX12" fmla="*/ 13454 w 429090"/>
                <a:gd name="connsiteY12" fmla="*/ 160317 h 504729"/>
                <a:gd name="connsiteX13" fmla="*/ 7516 w 429090"/>
                <a:gd name="connsiteY13" fmla="*/ 130629 h 504729"/>
                <a:gd name="connsiteX14" fmla="*/ 7516 w 429090"/>
                <a:gd name="connsiteY14" fmla="*/ 65315 h 504729"/>
                <a:gd name="connsiteX15" fmla="*/ 37205 w 429090"/>
                <a:gd name="connsiteY15" fmla="*/ 35626 h 504729"/>
                <a:gd name="connsiteX16" fmla="*/ 60955 w 429090"/>
                <a:gd name="connsiteY16" fmla="*/ 17813 h 504729"/>
                <a:gd name="connsiteX17" fmla="*/ 78768 w 429090"/>
                <a:gd name="connsiteY17" fmla="*/ 11876 h 504729"/>
                <a:gd name="connsiteX18" fmla="*/ 102519 w 429090"/>
                <a:gd name="connsiteY18" fmla="*/ 0 h 504729"/>
                <a:gd name="connsiteX19" fmla="*/ 197521 w 429090"/>
                <a:gd name="connsiteY19" fmla="*/ 5938 h 504729"/>
                <a:gd name="connsiteX20" fmla="*/ 239085 w 429090"/>
                <a:gd name="connsiteY20" fmla="*/ 23751 h 504729"/>
                <a:gd name="connsiteX21" fmla="*/ 262836 w 429090"/>
                <a:gd name="connsiteY21" fmla="*/ 29689 h 504729"/>
                <a:gd name="connsiteX22" fmla="*/ 286586 w 429090"/>
                <a:gd name="connsiteY22" fmla="*/ 53439 h 504729"/>
                <a:gd name="connsiteX23" fmla="*/ 310337 w 429090"/>
                <a:gd name="connsiteY23" fmla="*/ 71252 h 504729"/>
                <a:gd name="connsiteX24" fmla="*/ 322212 w 429090"/>
                <a:gd name="connsiteY24" fmla="*/ 100941 h 504729"/>
                <a:gd name="connsiteX25" fmla="*/ 334088 w 429090"/>
                <a:gd name="connsiteY25" fmla="*/ 124691 h 504729"/>
                <a:gd name="connsiteX26" fmla="*/ 328150 w 429090"/>
                <a:gd name="connsiteY26" fmla="*/ 320634 h 504729"/>
                <a:gd name="connsiteX27" fmla="*/ 345963 w 429090"/>
                <a:gd name="connsiteY27" fmla="*/ 457200 h 504729"/>
                <a:gd name="connsiteX28" fmla="*/ 363776 w 429090"/>
                <a:gd name="connsiteY28" fmla="*/ 480951 h 504729"/>
                <a:gd name="connsiteX29" fmla="*/ 387527 w 429090"/>
                <a:gd name="connsiteY29" fmla="*/ 498764 h 504729"/>
                <a:gd name="connsiteX30" fmla="*/ 429090 w 429090"/>
                <a:gd name="connsiteY30" fmla="*/ 504702 h 50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9090" h="504729">
                  <a:moveTo>
                    <a:pt x="150020" y="451263"/>
                  </a:moveTo>
                  <a:cubicBezTo>
                    <a:pt x="230734" y="445497"/>
                    <a:pt x="224305" y="469916"/>
                    <a:pt x="245023" y="421574"/>
                  </a:cubicBezTo>
                  <a:cubicBezTo>
                    <a:pt x="247488" y="415821"/>
                    <a:pt x="248981" y="409699"/>
                    <a:pt x="250960" y="403761"/>
                  </a:cubicBezTo>
                  <a:cubicBezTo>
                    <a:pt x="248981" y="378031"/>
                    <a:pt x="250621" y="351763"/>
                    <a:pt x="245023" y="326572"/>
                  </a:cubicBezTo>
                  <a:cubicBezTo>
                    <a:pt x="242520" y="315306"/>
                    <a:pt x="234419" y="305896"/>
                    <a:pt x="227210" y="296884"/>
                  </a:cubicBezTo>
                  <a:cubicBezTo>
                    <a:pt x="219791" y="287610"/>
                    <a:pt x="195238" y="261976"/>
                    <a:pt x="179708" y="255320"/>
                  </a:cubicBezTo>
                  <a:cubicBezTo>
                    <a:pt x="172207" y="252105"/>
                    <a:pt x="163875" y="251361"/>
                    <a:pt x="155958" y="249382"/>
                  </a:cubicBezTo>
                  <a:cubicBezTo>
                    <a:pt x="133043" y="226469"/>
                    <a:pt x="156607" y="245640"/>
                    <a:pt x="114394" y="231569"/>
                  </a:cubicBezTo>
                  <a:cubicBezTo>
                    <a:pt x="105997" y="228770"/>
                    <a:pt x="98779" y="223181"/>
                    <a:pt x="90644" y="219694"/>
                  </a:cubicBezTo>
                  <a:cubicBezTo>
                    <a:pt x="84891" y="217228"/>
                    <a:pt x="78769" y="215735"/>
                    <a:pt x="72831" y="213756"/>
                  </a:cubicBezTo>
                  <a:cubicBezTo>
                    <a:pt x="68872" y="209798"/>
                    <a:pt x="65510" y="205135"/>
                    <a:pt x="60955" y="201881"/>
                  </a:cubicBezTo>
                  <a:cubicBezTo>
                    <a:pt x="51564" y="195173"/>
                    <a:pt x="39952" y="191668"/>
                    <a:pt x="31267" y="184068"/>
                  </a:cubicBezTo>
                  <a:cubicBezTo>
                    <a:pt x="23819" y="177551"/>
                    <a:pt x="19392" y="168234"/>
                    <a:pt x="13454" y="160317"/>
                  </a:cubicBezTo>
                  <a:cubicBezTo>
                    <a:pt x="11475" y="150421"/>
                    <a:pt x="9705" y="140481"/>
                    <a:pt x="7516" y="130629"/>
                  </a:cubicBezTo>
                  <a:cubicBezTo>
                    <a:pt x="2083" y="106181"/>
                    <a:pt x="-6260" y="92867"/>
                    <a:pt x="7516" y="65315"/>
                  </a:cubicBezTo>
                  <a:cubicBezTo>
                    <a:pt x="13775" y="52797"/>
                    <a:pt x="26009" y="44023"/>
                    <a:pt x="37205" y="35626"/>
                  </a:cubicBezTo>
                  <a:cubicBezTo>
                    <a:pt x="45122" y="29688"/>
                    <a:pt x="52363" y="22723"/>
                    <a:pt x="60955" y="17813"/>
                  </a:cubicBezTo>
                  <a:cubicBezTo>
                    <a:pt x="66389" y="14708"/>
                    <a:pt x="73015" y="14341"/>
                    <a:pt x="78768" y="11876"/>
                  </a:cubicBezTo>
                  <a:cubicBezTo>
                    <a:pt x="86904" y="8389"/>
                    <a:pt x="94602" y="3959"/>
                    <a:pt x="102519" y="0"/>
                  </a:cubicBezTo>
                  <a:cubicBezTo>
                    <a:pt x="134186" y="1979"/>
                    <a:pt x="165949" y="2781"/>
                    <a:pt x="197521" y="5938"/>
                  </a:cubicBezTo>
                  <a:cubicBezTo>
                    <a:pt x="234578" y="9644"/>
                    <a:pt x="208900" y="10815"/>
                    <a:pt x="239085" y="23751"/>
                  </a:cubicBezTo>
                  <a:cubicBezTo>
                    <a:pt x="246586" y="26966"/>
                    <a:pt x="254919" y="27710"/>
                    <a:pt x="262836" y="29689"/>
                  </a:cubicBezTo>
                  <a:cubicBezTo>
                    <a:pt x="270753" y="37606"/>
                    <a:pt x="278160" y="46067"/>
                    <a:pt x="286586" y="53439"/>
                  </a:cubicBezTo>
                  <a:cubicBezTo>
                    <a:pt x="294034" y="59956"/>
                    <a:pt x="304399" y="63335"/>
                    <a:pt x="310337" y="71252"/>
                  </a:cubicBezTo>
                  <a:cubicBezTo>
                    <a:pt x="316732" y="79779"/>
                    <a:pt x="317883" y="91201"/>
                    <a:pt x="322212" y="100941"/>
                  </a:cubicBezTo>
                  <a:cubicBezTo>
                    <a:pt x="325807" y="109029"/>
                    <a:pt x="330129" y="116774"/>
                    <a:pt x="334088" y="124691"/>
                  </a:cubicBezTo>
                  <a:cubicBezTo>
                    <a:pt x="332109" y="190005"/>
                    <a:pt x="328150" y="255290"/>
                    <a:pt x="328150" y="320634"/>
                  </a:cubicBezTo>
                  <a:cubicBezTo>
                    <a:pt x="328150" y="367518"/>
                    <a:pt x="322787" y="415483"/>
                    <a:pt x="345963" y="457200"/>
                  </a:cubicBezTo>
                  <a:cubicBezTo>
                    <a:pt x="350769" y="465851"/>
                    <a:pt x="356778" y="473953"/>
                    <a:pt x="363776" y="480951"/>
                  </a:cubicBezTo>
                  <a:cubicBezTo>
                    <a:pt x="370774" y="487949"/>
                    <a:pt x="378484" y="494745"/>
                    <a:pt x="387527" y="498764"/>
                  </a:cubicBezTo>
                  <a:cubicBezTo>
                    <a:pt x="402634" y="505478"/>
                    <a:pt x="414364" y="504702"/>
                    <a:pt x="429090" y="50470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Freeform 40"/>
            <p:cNvSpPr/>
            <p:nvPr/>
          </p:nvSpPr>
          <p:spPr>
            <a:xfrm>
              <a:off x="5355771" y="3135086"/>
              <a:ext cx="564153" cy="801584"/>
            </a:xfrm>
            <a:custGeom>
              <a:avLst/>
              <a:gdLst>
                <a:gd name="connsiteX0" fmla="*/ 492826 w 564153"/>
                <a:gd name="connsiteY0" fmla="*/ 0 h 801584"/>
                <a:gd name="connsiteX1" fmla="*/ 510639 w 564153"/>
                <a:gd name="connsiteY1" fmla="*/ 35626 h 801584"/>
                <a:gd name="connsiteX2" fmla="*/ 504702 w 564153"/>
                <a:gd name="connsiteY2" fmla="*/ 100940 h 801584"/>
                <a:gd name="connsiteX3" fmla="*/ 480951 w 564153"/>
                <a:gd name="connsiteY3" fmla="*/ 118753 h 801584"/>
                <a:gd name="connsiteX4" fmla="*/ 439387 w 564153"/>
                <a:gd name="connsiteY4" fmla="*/ 142504 h 801584"/>
                <a:gd name="connsiteX5" fmla="*/ 409699 w 564153"/>
                <a:gd name="connsiteY5" fmla="*/ 160317 h 801584"/>
                <a:gd name="connsiteX6" fmla="*/ 385948 w 564153"/>
                <a:gd name="connsiteY6" fmla="*/ 178130 h 801584"/>
                <a:gd name="connsiteX7" fmla="*/ 344385 w 564153"/>
                <a:gd name="connsiteY7" fmla="*/ 190005 h 801584"/>
                <a:gd name="connsiteX8" fmla="*/ 290946 w 564153"/>
                <a:gd name="connsiteY8" fmla="*/ 213756 h 801584"/>
                <a:gd name="connsiteX9" fmla="*/ 237507 w 564153"/>
                <a:gd name="connsiteY9" fmla="*/ 249382 h 801584"/>
                <a:gd name="connsiteX10" fmla="*/ 219694 w 564153"/>
                <a:gd name="connsiteY10" fmla="*/ 261257 h 801584"/>
                <a:gd name="connsiteX11" fmla="*/ 178130 w 564153"/>
                <a:gd name="connsiteY11" fmla="*/ 290945 h 801584"/>
                <a:gd name="connsiteX12" fmla="*/ 160317 w 564153"/>
                <a:gd name="connsiteY12" fmla="*/ 314696 h 801584"/>
                <a:gd name="connsiteX13" fmla="*/ 142504 w 564153"/>
                <a:gd name="connsiteY13" fmla="*/ 326571 h 801584"/>
                <a:gd name="connsiteX14" fmla="*/ 118754 w 564153"/>
                <a:gd name="connsiteY14" fmla="*/ 344384 h 801584"/>
                <a:gd name="connsiteX15" fmla="*/ 106878 w 564153"/>
                <a:gd name="connsiteY15" fmla="*/ 362197 h 801584"/>
                <a:gd name="connsiteX16" fmla="*/ 59377 w 564153"/>
                <a:gd name="connsiteY16" fmla="*/ 403761 h 801584"/>
                <a:gd name="connsiteX17" fmla="*/ 41564 w 564153"/>
                <a:gd name="connsiteY17" fmla="*/ 445324 h 801584"/>
                <a:gd name="connsiteX18" fmla="*/ 23751 w 564153"/>
                <a:gd name="connsiteY18" fmla="*/ 475013 h 801584"/>
                <a:gd name="connsiteX19" fmla="*/ 17813 w 564153"/>
                <a:gd name="connsiteY19" fmla="*/ 498763 h 801584"/>
                <a:gd name="connsiteX20" fmla="*/ 11876 w 564153"/>
                <a:gd name="connsiteY20" fmla="*/ 516576 h 801584"/>
                <a:gd name="connsiteX21" fmla="*/ 5938 w 564153"/>
                <a:gd name="connsiteY21" fmla="*/ 546265 h 801584"/>
                <a:gd name="connsiteX22" fmla="*/ 0 w 564153"/>
                <a:gd name="connsiteY22" fmla="*/ 570015 h 801584"/>
                <a:gd name="connsiteX23" fmla="*/ 17813 w 564153"/>
                <a:gd name="connsiteY23" fmla="*/ 712519 h 801584"/>
                <a:gd name="connsiteX24" fmla="*/ 23751 w 564153"/>
                <a:gd name="connsiteY24" fmla="*/ 730332 h 801584"/>
                <a:gd name="connsiteX25" fmla="*/ 35626 w 564153"/>
                <a:gd name="connsiteY25" fmla="*/ 742208 h 801584"/>
                <a:gd name="connsiteX26" fmla="*/ 65315 w 564153"/>
                <a:gd name="connsiteY26" fmla="*/ 783771 h 801584"/>
                <a:gd name="connsiteX27" fmla="*/ 118754 w 564153"/>
                <a:gd name="connsiteY27" fmla="*/ 801584 h 801584"/>
                <a:gd name="connsiteX28" fmla="*/ 160317 w 564153"/>
                <a:gd name="connsiteY28" fmla="*/ 795646 h 801584"/>
                <a:gd name="connsiteX29" fmla="*/ 195943 w 564153"/>
                <a:gd name="connsiteY29" fmla="*/ 760020 h 801584"/>
                <a:gd name="connsiteX30" fmla="*/ 213756 w 564153"/>
                <a:gd name="connsiteY30" fmla="*/ 736270 h 801584"/>
                <a:gd name="connsiteX31" fmla="*/ 231569 w 564153"/>
                <a:gd name="connsiteY31" fmla="*/ 694706 h 801584"/>
                <a:gd name="connsiteX32" fmla="*/ 243445 w 564153"/>
                <a:gd name="connsiteY32" fmla="*/ 665018 h 801584"/>
                <a:gd name="connsiteX33" fmla="*/ 255320 w 564153"/>
                <a:gd name="connsiteY33" fmla="*/ 564078 h 801584"/>
                <a:gd name="connsiteX34" fmla="*/ 261258 w 564153"/>
                <a:gd name="connsiteY34" fmla="*/ 522514 h 801584"/>
                <a:gd name="connsiteX35" fmla="*/ 267195 w 564153"/>
                <a:gd name="connsiteY35" fmla="*/ 469075 h 801584"/>
                <a:gd name="connsiteX36" fmla="*/ 279071 w 564153"/>
                <a:gd name="connsiteY36" fmla="*/ 445324 h 801584"/>
                <a:gd name="connsiteX37" fmla="*/ 285008 w 564153"/>
                <a:gd name="connsiteY37" fmla="*/ 427511 h 801584"/>
                <a:gd name="connsiteX38" fmla="*/ 314697 w 564153"/>
                <a:gd name="connsiteY38" fmla="*/ 374072 h 801584"/>
                <a:gd name="connsiteX39" fmla="*/ 344385 w 564153"/>
                <a:gd name="connsiteY39" fmla="*/ 338446 h 801584"/>
                <a:gd name="connsiteX40" fmla="*/ 397824 w 564153"/>
                <a:gd name="connsiteY40" fmla="*/ 279070 h 801584"/>
                <a:gd name="connsiteX41" fmla="*/ 415637 w 564153"/>
                <a:gd name="connsiteY41" fmla="*/ 273132 h 801584"/>
                <a:gd name="connsiteX42" fmla="*/ 439387 w 564153"/>
                <a:gd name="connsiteY42" fmla="*/ 255319 h 801584"/>
                <a:gd name="connsiteX43" fmla="*/ 451263 w 564153"/>
                <a:gd name="connsiteY43" fmla="*/ 243444 h 801584"/>
                <a:gd name="connsiteX44" fmla="*/ 469076 w 564153"/>
                <a:gd name="connsiteY44" fmla="*/ 237506 h 801584"/>
                <a:gd name="connsiteX45" fmla="*/ 492826 w 564153"/>
                <a:gd name="connsiteY45" fmla="*/ 219693 h 801584"/>
                <a:gd name="connsiteX46" fmla="*/ 510639 w 564153"/>
                <a:gd name="connsiteY46" fmla="*/ 213756 h 801584"/>
                <a:gd name="connsiteX47" fmla="*/ 534390 w 564153"/>
                <a:gd name="connsiteY47" fmla="*/ 195943 h 801584"/>
                <a:gd name="connsiteX48" fmla="*/ 552203 w 564153"/>
                <a:gd name="connsiteY48" fmla="*/ 207818 h 801584"/>
                <a:gd name="connsiteX49" fmla="*/ 564078 w 564153"/>
                <a:gd name="connsiteY49" fmla="*/ 24344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4153" h="801584">
                  <a:moveTo>
                    <a:pt x="492826" y="0"/>
                  </a:moveTo>
                  <a:cubicBezTo>
                    <a:pt x="498764" y="11875"/>
                    <a:pt x="509088" y="22440"/>
                    <a:pt x="510639" y="35626"/>
                  </a:cubicBezTo>
                  <a:cubicBezTo>
                    <a:pt x="513193" y="57337"/>
                    <a:pt x="512055" y="80352"/>
                    <a:pt x="504702" y="100940"/>
                  </a:cubicBezTo>
                  <a:cubicBezTo>
                    <a:pt x="501374" y="110260"/>
                    <a:pt x="489004" y="113001"/>
                    <a:pt x="480951" y="118753"/>
                  </a:cubicBezTo>
                  <a:cubicBezTo>
                    <a:pt x="454826" y="137414"/>
                    <a:pt x="470696" y="125110"/>
                    <a:pt x="439387" y="142504"/>
                  </a:cubicBezTo>
                  <a:cubicBezTo>
                    <a:pt x="429299" y="148109"/>
                    <a:pt x="419301" y="153915"/>
                    <a:pt x="409699" y="160317"/>
                  </a:cubicBezTo>
                  <a:cubicBezTo>
                    <a:pt x="401465" y="165806"/>
                    <a:pt x="394540" y="173220"/>
                    <a:pt x="385948" y="178130"/>
                  </a:cubicBezTo>
                  <a:cubicBezTo>
                    <a:pt x="377948" y="182701"/>
                    <a:pt x="351319" y="187694"/>
                    <a:pt x="344385" y="190005"/>
                  </a:cubicBezTo>
                  <a:cubicBezTo>
                    <a:pt x="327866" y="195512"/>
                    <a:pt x="306468" y="205132"/>
                    <a:pt x="290946" y="213756"/>
                  </a:cubicBezTo>
                  <a:cubicBezTo>
                    <a:pt x="254804" y="233835"/>
                    <a:pt x="268748" y="227068"/>
                    <a:pt x="237507" y="249382"/>
                  </a:cubicBezTo>
                  <a:cubicBezTo>
                    <a:pt x="231700" y="253530"/>
                    <a:pt x="225112" y="256613"/>
                    <a:pt x="219694" y="261257"/>
                  </a:cubicBezTo>
                  <a:cubicBezTo>
                    <a:pt x="183833" y="291995"/>
                    <a:pt x="210861" y="280036"/>
                    <a:pt x="178130" y="290945"/>
                  </a:cubicBezTo>
                  <a:cubicBezTo>
                    <a:pt x="172192" y="298862"/>
                    <a:pt x="167315" y="307698"/>
                    <a:pt x="160317" y="314696"/>
                  </a:cubicBezTo>
                  <a:cubicBezTo>
                    <a:pt x="155271" y="319742"/>
                    <a:pt x="148311" y="322423"/>
                    <a:pt x="142504" y="326571"/>
                  </a:cubicBezTo>
                  <a:cubicBezTo>
                    <a:pt x="134451" y="332323"/>
                    <a:pt x="125751" y="337387"/>
                    <a:pt x="118754" y="344384"/>
                  </a:cubicBezTo>
                  <a:cubicBezTo>
                    <a:pt x="113708" y="349430"/>
                    <a:pt x="111522" y="356779"/>
                    <a:pt x="106878" y="362197"/>
                  </a:cubicBezTo>
                  <a:cubicBezTo>
                    <a:pt x="88426" y="383724"/>
                    <a:pt x="81217" y="387382"/>
                    <a:pt x="59377" y="403761"/>
                  </a:cubicBezTo>
                  <a:cubicBezTo>
                    <a:pt x="45451" y="445536"/>
                    <a:pt x="63576" y="393964"/>
                    <a:pt x="41564" y="445324"/>
                  </a:cubicBezTo>
                  <a:cubicBezTo>
                    <a:pt x="30002" y="472302"/>
                    <a:pt x="43498" y="455264"/>
                    <a:pt x="23751" y="475013"/>
                  </a:cubicBezTo>
                  <a:cubicBezTo>
                    <a:pt x="21772" y="482930"/>
                    <a:pt x="20055" y="490917"/>
                    <a:pt x="17813" y="498763"/>
                  </a:cubicBezTo>
                  <a:cubicBezTo>
                    <a:pt x="16094" y="504781"/>
                    <a:pt x="13394" y="510504"/>
                    <a:pt x="11876" y="516576"/>
                  </a:cubicBezTo>
                  <a:cubicBezTo>
                    <a:pt x="9428" y="526367"/>
                    <a:pt x="8127" y="536413"/>
                    <a:pt x="5938" y="546265"/>
                  </a:cubicBezTo>
                  <a:cubicBezTo>
                    <a:pt x="4168" y="554231"/>
                    <a:pt x="1979" y="562098"/>
                    <a:pt x="0" y="570015"/>
                  </a:cubicBezTo>
                  <a:cubicBezTo>
                    <a:pt x="8881" y="747621"/>
                    <a:pt x="-12345" y="642151"/>
                    <a:pt x="17813" y="712519"/>
                  </a:cubicBezTo>
                  <a:cubicBezTo>
                    <a:pt x="20279" y="718272"/>
                    <a:pt x="20531" y="724965"/>
                    <a:pt x="23751" y="730332"/>
                  </a:cubicBezTo>
                  <a:cubicBezTo>
                    <a:pt x="26631" y="735132"/>
                    <a:pt x="32372" y="737653"/>
                    <a:pt x="35626" y="742208"/>
                  </a:cubicBezTo>
                  <a:cubicBezTo>
                    <a:pt x="41617" y="750595"/>
                    <a:pt x="52410" y="776397"/>
                    <a:pt x="65315" y="783771"/>
                  </a:cubicBezTo>
                  <a:cubicBezTo>
                    <a:pt x="82705" y="793708"/>
                    <a:pt x="99881" y="796865"/>
                    <a:pt x="118754" y="801584"/>
                  </a:cubicBezTo>
                  <a:cubicBezTo>
                    <a:pt x="132608" y="799605"/>
                    <a:pt x="147165" y="800429"/>
                    <a:pt x="160317" y="795646"/>
                  </a:cubicBezTo>
                  <a:cubicBezTo>
                    <a:pt x="181119" y="788081"/>
                    <a:pt x="184822" y="775590"/>
                    <a:pt x="195943" y="760020"/>
                  </a:cubicBezTo>
                  <a:cubicBezTo>
                    <a:pt x="201695" y="751967"/>
                    <a:pt x="207818" y="744187"/>
                    <a:pt x="213756" y="736270"/>
                  </a:cubicBezTo>
                  <a:cubicBezTo>
                    <a:pt x="225951" y="699687"/>
                    <a:pt x="212005" y="738724"/>
                    <a:pt x="231569" y="694706"/>
                  </a:cubicBezTo>
                  <a:cubicBezTo>
                    <a:pt x="235898" y="684966"/>
                    <a:pt x="239486" y="674914"/>
                    <a:pt x="243445" y="665018"/>
                  </a:cubicBezTo>
                  <a:cubicBezTo>
                    <a:pt x="255557" y="592340"/>
                    <a:pt x="243605" y="669506"/>
                    <a:pt x="255320" y="564078"/>
                  </a:cubicBezTo>
                  <a:cubicBezTo>
                    <a:pt x="256866" y="550168"/>
                    <a:pt x="259522" y="536401"/>
                    <a:pt x="261258" y="522514"/>
                  </a:cubicBezTo>
                  <a:cubicBezTo>
                    <a:pt x="263481" y="504730"/>
                    <a:pt x="263165" y="486539"/>
                    <a:pt x="267195" y="469075"/>
                  </a:cubicBezTo>
                  <a:cubicBezTo>
                    <a:pt x="269185" y="460450"/>
                    <a:pt x="275584" y="453460"/>
                    <a:pt x="279071" y="445324"/>
                  </a:cubicBezTo>
                  <a:cubicBezTo>
                    <a:pt x="281536" y="439571"/>
                    <a:pt x="282543" y="433264"/>
                    <a:pt x="285008" y="427511"/>
                  </a:cubicBezTo>
                  <a:cubicBezTo>
                    <a:pt x="291796" y="411673"/>
                    <a:pt x="305695" y="387576"/>
                    <a:pt x="314697" y="374072"/>
                  </a:cubicBezTo>
                  <a:cubicBezTo>
                    <a:pt x="346337" y="326612"/>
                    <a:pt x="319591" y="368199"/>
                    <a:pt x="344385" y="338446"/>
                  </a:cubicBezTo>
                  <a:cubicBezTo>
                    <a:pt x="357245" y="323014"/>
                    <a:pt x="380708" y="284776"/>
                    <a:pt x="397824" y="279070"/>
                  </a:cubicBezTo>
                  <a:lnTo>
                    <a:pt x="415637" y="273132"/>
                  </a:lnTo>
                  <a:cubicBezTo>
                    <a:pt x="423554" y="267194"/>
                    <a:pt x="431785" y="261654"/>
                    <a:pt x="439387" y="255319"/>
                  </a:cubicBezTo>
                  <a:cubicBezTo>
                    <a:pt x="443688" y="251735"/>
                    <a:pt x="446463" y="246324"/>
                    <a:pt x="451263" y="243444"/>
                  </a:cubicBezTo>
                  <a:cubicBezTo>
                    <a:pt x="456630" y="240224"/>
                    <a:pt x="463138" y="239485"/>
                    <a:pt x="469076" y="237506"/>
                  </a:cubicBezTo>
                  <a:cubicBezTo>
                    <a:pt x="476993" y="231568"/>
                    <a:pt x="484234" y="224603"/>
                    <a:pt x="492826" y="219693"/>
                  </a:cubicBezTo>
                  <a:cubicBezTo>
                    <a:pt x="498260" y="216588"/>
                    <a:pt x="505205" y="216861"/>
                    <a:pt x="510639" y="213756"/>
                  </a:cubicBezTo>
                  <a:cubicBezTo>
                    <a:pt x="519231" y="208846"/>
                    <a:pt x="526473" y="201881"/>
                    <a:pt x="534390" y="195943"/>
                  </a:cubicBezTo>
                  <a:cubicBezTo>
                    <a:pt x="540328" y="199901"/>
                    <a:pt x="547635" y="202336"/>
                    <a:pt x="552203" y="207818"/>
                  </a:cubicBezTo>
                  <a:cubicBezTo>
                    <a:pt x="565848" y="224192"/>
                    <a:pt x="564078" y="227600"/>
                    <a:pt x="564078" y="2434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Freeform 41"/>
            <p:cNvSpPr/>
            <p:nvPr/>
          </p:nvSpPr>
          <p:spPr>
            <a:xfrm>
              <a:off x="5294606" y="4079174"/>
              <a:ext cx="969628" cy="831273"/>
            </a:xfrm>
            <a:custGeom>
              <a:avLst/>
              <a:gdLst>
                <a:gd name="connsiteX0" fmla="*/ 862750 w 969628"/>
                <a:gd name="connsiteY0" fmla="*/ 0 h 831273"/>
                <a:gd name="connsiteX1" fmla="*/ 886500 w 969628"/>
                <a:gd name="connsiteY1" fmla="*/ 53439 h 831273"/>
                <a:gd name="connsiteX2" fmla="*/ 880563 w 969628"/>
                <a:gd name="connsiteY2" fmla="*/ 95003 h 831273"/>
                <a:gd name="connsiteX3" fmla="*/ 868688 w 969628"/>
                <a:gd name="connsiteY3" fmla="*/ 124691 h 831273"/>
                <a:gd name="connsiteX4" fmla="*/ 791498 w 969628"/>
                <a:gd name="connsiteY4" fmla="*/ 190005 h 831273"/>
                <a:gd name="connsiteX5" fmla="*/ 755872 w 969628"/>
                <a:gd name="connsiteY5" fmla="*/ 219694 h 831273"/>
                <a:gd name="connsiteX6" fmla="*/ 732121 w 969628"/>
                <a:gd name="connsiteY6" fmla="*/ 243444 h 831273"/>
                <a:gd name="connsiteX7" fmla="*/ 714308 w 969628"/>
                <a:gd name="connsiteY7" fmla="*/ 255320 h 831273"/>
                <a:gd name="connsiteX8" fmla="*/ 678682 w 969628"/>
                <a:gd name="connsiteY8" fmla="*/ 290945 h 831273"/>
                <a:gd name="connsiteX9" fmla="*/ 666807 w 969628"/>
                <a:gd name="connsiteY9" fmla="*/ 302821 h 831273"/>
                <a:gd name="connsiteX10" fmla="*/ 637119 w 969628"/>
                <a:gd name="connsiteY10" fmla="*/ 320634 h 831273"/>
                <a:gd name="connsiteX11" fmla="*/ 595555 w 969628"/>
                <a:gd name="connsiteY11" fmla="*/ 350322 h 831273"/>
                <a:gd name="connsiteX12" fmla="*/ 553991 w 969628"/>
                <a:gd name="connsiteY12" fmla="*/ 385948 h 831273"/>
                <a:gd name="connsiteX13" fmla="*/ 518365 w 969628"/>
                <a:gd name="connsiteY13" fmla="*/ 409699 h 831273"/>
                <a:gd name="connsiteX14" fmla="*/ 476802 w 969628"/>
                <a:gd name="connsiteY14" fmla="*/ 439387 h 831273"/>
                <a:gd name="connsiteX15" fmla="*/ 453051 w 969628"/>
                <a:gd name="connsiteY15" fmla="*/ 457200 h 831273"/>
                <a:gd name="connsiteX16" fmla="*/ 435238 w 969628"/>
                <a:gd name="connsiteY16" fmla="*/ 463138 h 831273"/>
                <a:gd name="connsiteX17" fmla="*/ 411488 w 969628"/>
                <a:gd name="connsiteY17" fmla="*/ 480951 h 831273"/>
                <a:gd name="connsiteX18" fmla="*/ 358049 w 969628"/>
                <a:gd name="connsiteY18" fmla="*/ 498764 h 831273"/>
                <a:gd name="connsiteX19" fmla="*/ 304610 w 969628"/>
                <a:gd name="connsiteY19" fmla="*/ 522514 h 831273"/>
                <a:gd name="connsiteX20" fmla="*/ 274921 w 969628"/>
                <a:gd name="connsiteY20" fmla="*/ 534390 h 831273"/>
                <a:gd name="connsiteX21" fmla="*/ 221482 w 969628"/>
                <a:gd name="connsiteY21" fmla="*/ 540327 h 831273"/>
                <a:gd name="connsiteX22" fmla="*/ 156168 w 969628"/>
                <a:gd name="connsiteY22" fmla="*/ 558140 h 831273"/>
                <a:gd name="connsiteX23" fmla="*/ 114604 w 969628"/>
                <a:gd name="connsiteY23" fmla="*/ 570016 h 831273"/>
                <a:gd name="connsiteX24" fmla="*/ 90854 w 969628"/>
                <a:gd name="connsiteY24" fmla="*/ 587829 h 831273"/>
                <a:gd name="connsiteX25" fmla="*/ 61165 w 969628"/>
                <a:gd name="connsiteY25" fmla="*/ 599704 h 831273"/>
                <a:gd name="connsiteX26" fmla="*/ 43352 w 969628"/>
                <a:gd name="connsiteY26" fmla="*/ 623455 h 831273"/>
                <a:gd name="connsiteX27" fmla="*/ 19602 w 969628"/>
                <a:gd name="connsiteY27" fmla="*/ 641268 h 831273"/>
                <a:gd name="connsiteX28" fmla="*/ 7726 w 969628"/>
                <a:gd name="connsiteY28" fmla="*/ 665018 h 831273"/>
                <a:gd name="connsiteX29" fmla="*/ 7726 w 969628"/>
                <a:gd name="connsiteY29" fmla="*/ 760021 h 831273"/>
                <a:gd name="connsiteX30" fmla="*/ 25539 w 969628"/>
                <a:gd name="connsiteY30" fmla="*/ 813460 h 831273"/>
                <a:gd name="connsiteX31" fmla="*/ 37415 w 969628"/>
                <a:gd name="connsiteY31" fmla="*/ 825335 h 831273"/>
                <a:gd name="connsiteX32" fmla="*/ 67103 w 969628"/>
                <a:gd name="connsiteY32" fmla="*/ 831273 h 831273"/>
                <a:gd name="connsiteX33" fmla="*/ 108667 w 969628"/>
                <a:gd name="connsiteY33" fmla="*/ 825335 h 831273"/>
                <a:gd name="connsiteX34" fmla="*/ 144293 w 969628"/>
                <a:gd name="connsiteY34" fmla="*/ 789709 h 831273"/>
                <a:gd name="connsiteX35" fmla="*/ 168043 w 969628"/>
                <a:gd name="connsiteY35" fmla="*/ 771896 h 831273"/>
                <a:gd name="connsiteX36" fmla="*/ 179919 w 969628"/>
                <a:gd name="connsiteY36" fmla="*/ 754083 h 831273"/>
                <a:gd name="connsiteX37" fmla="*/ 215545 w 969628"/>
                <a:gd name="connsiteY37" fmla="*/ 718457 h 831273"/>
                <a:gd name="connsiteX38" fmla="*/ 263046 w 969628"/>
                <a:gd name="connsiteY38" fmla="*/ 676894 h 831273"/>
                <a:gd name="connsiteX39" fmla="*/ 286797 w 969628"/>
                <a:gd name="connsiteY39" fmla="*/ 653143 h 831273"/>
                <a:gd name="connsiteX40" fmla="*/ 328360 w 969628"/>
                <a:gd name="connsiteY40" fmla="*/ 635330 h 831273"/>
                <a:gd name="connsiteX41" fmla="*/ 340236 w 969628"/>
                <a:gd name="connsiteY41" fmla="*/ 623455 h 831273"/>
                <a:gd name="connsiteX42" fmla="*/ 381799 w 969628"/>
                <a:gd name="connsiteY42" fmla="*/ 593766 h 831273"/>
                <a:gd name="connsiteX43" fmla="*/ 423363 w 969628"/>
                <a:gd name="connsiteY43" fmla="*/ 558140 h 831273"/>
                <a:gd name="connsiteX44" fmla="*/ 441176 w 969628"/>
                <a:gd name="connsiteY44" fmla="*/ 552203 h 831273"/>
                <a:gd name="connsiteX45" fmla="*/ 482739 w 969628"/>
                <a:gd name="connsiteY45" fmla="*/ 522514 h 831273"/>
                <a:gd name="connsiteX46" fmla="*/ 506490 w 969628"/>
                <a:gd name="connsiteY46" fmla="*/ 498764 h 831273"/>
                <a:gd name="connsiteX47" fmla="*/ 530241 w 969628"/>
                <a:gd name="connsiteY47" fmla="*/ 480951 h 831273"/>
                <a:gd name="connsiteX48" fmla="*/ 559929 w 969628"/>
                <a:gd name="connsiteY48" fmla="*/ 457200 h 831273"/>
                <a:gd name="connsiteX49" fmla="*/ 619306 w 969628"/>
                <a:gd name="connsiteY49" fmla="*/ 391886 h 831273"/>
                <a:gd name="connsiteX50" fmla="*/ 643056 w 969628"/>
                <a:gd name="connsiteY50" fmla="*/ 374073 h 831273"/>
                <a:gd name="connsiteX51" fmla="*/ 660869 w 969628"/>
                <a:gd name="connsiteY51" fmla="*/ 362197 h 831273"/>
                <a:gd name="connsiteX52" fmla="*/ 702433 w 969628"/>
                <a:gd name="connsiteY52" fmla="*/ 332509 h 831273"/>
                <a:gd name="connsiteX53" fmla="*/ 738059 w 969628"/>
                <a:gd name="connsiteY53" fmla="*/ 296883 h 831273"/>
                <a:gd name="connsiteX54" fmla="*/ 755872 w 969628"/>
                <a:gd name="connsiteY54" fmla="*/ 279070 h 831273"/>
                <a:gd name="connsiteX55" fmla="*/ 773685 w 969628"/>
                <a:gd name="connsiteY55" fmla="*/ 273132 h 831273"/>
                <a:gd name="connsiteX56" fmla="*/ 815249 w 969628"/>
                <a:gd name="connsiteY56" fmla="*/ 255320 h 831273"/>
                <a:gd name="connsiteX57" fmla="*/ 868688 w 969628"/>
                <a:gd name="connsiteY57" fmla="*/ 219694 h 831273"/>
                <a:gd name="connsiteX58" fmla="*/ 892438 w 969628"/>
                <a:gd name="connsiteY58" fmla="*/ 213756 h 831273"/>
                <a:gd name="connsiteX59" fmla="*/ 922126 w 969628"/>
                <a:gd name="connsiteY59" fmla="*/ 219694 h 831273"/>
                <a:gd name="connsiteX60" fmla="*/ 963690 w 969628"/>
                <a:gd name="connsiteY60" fmla="*/ 267195 h 831273"/>
                <a:gd name="connsiteX61" fmla="*/ 969628 w 969628"/>
                <a:gd name="connsiteY61" fmla="*/ 279070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69628" h="831273">
                  <a:moveTo>
                    <a:pt x="862750" y="0"/>
                  </a:moveTo>
                  <a:cubicBezTo>
                    <a:pt x="872408" y="16096"/>
                    <a:pt x="886500" y="33051"/>
                    <a:pt x="886500" y="53439"/>
                  </a:cubicBezTo>
                  <a:cubicBezTo>
                    <a:pt x="886500" y="67434"/>
                    <a:pt x="883957" y="81426"/>
                    <a:pt x="880563" y="95003"/>
                  </a:cubicBezTo>
                  <a:cubicBezTo>
                    <a:pt x="877978" y="105343"/>
                    <a:pt x="874600" y="115823"/>
                    <a:pt x="868688" y="124691"/>
                  </a:cubicBezTo>
                  <a:cubicBezTo>
                    <a:pt x="854954" y="145292"/>
                    <a:pt x="801425" y="180078"/>
                    <a:pt x="791498" y="190005"/>
                  </a:cubicBezTo>
                  <a:cubicBezTo>
                    <a:pt x="756673" y="224833"/>
                    <a:pt x="812303" y="170319"/>
                    <a:pt x="755872" y="219694"/>
                  </a:cubicBezTo>
                  <a:cubicBezTo>
                    <a:pt x="747446" y="227067"/>
                    <a:pt x="740622" y="236158"/>
                    <a:pt x="732121" y="243444"/>
                  </a:cubicBezTo>
                  <a:cubicBezTo>
                    <a:pt x="726703" y="248088"/>
                    <a:pt x="719642" y="250579"/>
                    <a:pt x="714308" y="255320"/>
                  </a:cubicBezTo>
                  <a:cubicBezTo>
                    <a:pt x="701756" y="266477"/>
                    <a:pt x="690557" y="279070"/>
                    <a:pt x="678682" y="290945"/>
                  </a:cubicBezTo>
                  <a:cubicBezTo>
                    <a:pt x="674723" y="294904"/>
                    <a:pt x="671607" y="299941"/>
                    <a:pt x="666807" y="302821"/>
                  </a:cubicBezTo>
                  <a:cubicBezTo>
                    <a:pt x="656911" y="308759"/>
                    <a:pt x="646229" y="313549"/>
                    <a:pt x="637119" y="320634"/>
                  </a:cubicBezTo>
                  <a:cubicBezTo>
                    <a:pt x="594855" y="353506"/>
                    <a:pt x="631865" y="338218"/>
                    <a:pt x="595555" y="350322"/>
                  </a:cubicBezTo>
                  <a:cubicBezTo>
                    <a:pt x="524194" y="421683"/>
                    <a:pt x="608249" y="340734"/>
                    <a:pt x="553991" y="385948"/>
                  </a:cubicBezTo>
                  <a:cubicBezTo>
                    <a:pt x="524339" y="410658"/>
                    <a:pt x="549670" y="399263"/>
                    <a:pt x="518365" y="409699"/>
                  </a:cubicBezTo>
                  <a:cubicBezTo>
                    <a:pt x="440788" y="467884"/>
                    <a:pt x="537548" y="395998"/>
                    <a:pt x="476802" y="439387"/>
                  </a:cubicBezTo>
                  <a:cubicBezTo>
                    <a:pt x="468749" y="445139"/>
                    <a:pt x="461643" y="452290"/>
                    <a:pt x="453051" y="457200"/>
                  </a:cubicBezTo>
                  <a:cubicBezTo>
                    <a:pt x="447617" y="460305"/>
                    <a:pt x="441176" y="461159"/>
                    <a:pt x="435238" y="463138"/>
                  </a:cubicBezTo>
                  <a:cubicBezTo>
                    <a:pt x="427321" y="469076"/>
                    <a:pt x="420139" y="476145"/>
                    <a:pt x="411488" y="480951"/>
                  </a:cubicBezTo>
                  <a:cubicBezTo>
                    <a:pt x="383618" y="496434"/>
                    <a:pt x="384946" y="489798"/>
                    <a:pt x="358049" y="498764"/>
                  </a:cubicBezTo>
                  <a:cubicBezTo>
                    <a:pt x="322841" y="510500"/>
                    <a:pt x="335652" y="508717"/>
                    <a:pt x="304610" y="522514"/>
                  </a:cubicBezTo>
                  <a:cubicBezTo>
                    <a:pt x="294870" y="526843"/>
                    <a:pt x="285343" y="532157"/>
                    <a:pt x="274921" y="534390"/>
                  </a:cubicBezTo>
                  <a:cubicBezTo>
                    <a:pt x="257396" y="538145"/>
                    <a:pt x="239295" y="538348"/>
                    <a:pt x="221482" y="540327"/>
                  </a:cubicBezTo>
                  <a:cubicBezTo>
                    <a:pt x="177257" y="562441"/>
                    <a:pt x="219077" y="544660"/>
                    <a:pt x="156168" y="558140"/>
                  </a:cubicBezTo>
                  <a:cubicBezTo>
                    <a:pt x="142079" y="561159"/>
                    <a:pt x="128459" y="566057"/>
                    <a:pt x="114604" y="570016"/>
                  </a:cubicBezTo>
                  <a:cubicBezTo>
                    <a:pt x="106687" y="575954"/>
                    <a:pt x="99505" y="583023"/>
                    <a:pt x="90854" y="587829"/>
                  </a:cubicBezTo>
                  <a:cubicBezTo>
                    <a:pt x="81537" y="593005"/>
                    <a:pt x="69692" y="593309"/>
                    <a:pt x="61165" y="599704"/>
                  </a:cubicBezTo>
                  <a:cubicBezTo>
                    <a:pt x="53248" y="605642"/>
                    <a:pt x="50350" y="616457"/>
                    <a:pt x="43352" y="623455"/>
                  </a:cubicBezTo>
                  <a:cubicBezTo>
                    <a:pt x="36355" y="630453"/>
                    <a:pt x="27519" y="635330"/>
                    <a:pt x="19602" y="641268"/>
                  </a:cubicBezTo>
                  <a:cubicBezTo>
                    <a:pt x="15643" y="649185"/>
                    <a:pt x="11213" y="656882"/>
                    <a:pt x="7726" y="665018"/>
                  </a:cubicBezTo>
                  <a:cubicBezTo>
                    <a:pt x="-6651" y="698564"/>
                    <a:pt x="2464" y="712665"/>
                    <a:pt x="7726" y="760021"/>
                  </a:cubicBezTo>
                  <a:cubicBezTo>
                    <a:pt x="10061" y="781035"/>
                    <a:pt x="13834" y="795902"/>
                    <a:pt x="25539" y="813460"/>
                  </a:cubicBezTo>
                  <a:cubicBezTo>
                    <a:pt x="28644" y="818118"/>
                    <a:pt x="32269" y="823130"/>
                    <a:pt x="37415" y="825335"/>
                  </a:cubicBezTo>
                  <a:cubicBezTo>
                    <a:pt x="46691" y="829310"/>
                    <a:pt x="57207" y="829294"/>
                    <a:pt x="67103" y="831273"/>
                  </a:cubicBezTo>
                  <a:cubicBezTo>
                    <a:pt x="80958" y="829294"/>
                    <a:pt x="96345" y="831970"/>
                    <a:pt x="108667" y="825335"/>
                  </a:cubicBezTo>
                  <a:cubicBezTo>
                    <a:pt x="123454" y="817373"/>
                    <a:pt x="130858" y="799786"/>
                    <a:pt x="144293" y="789709"/>
                  </a:cubicBezTo>
                  <a:cubicBezTo>
                    <a:pt x="152210" y="783771"/>
                    <a:pt x="161046" y="778893"/>
                    <a:pt x="168043" y="771896"/>
                  </a:cubicBezTo>
                  <a:cubicBezTo>
                    <a:pt x="173089" y="766850"/>
                    <a:pt x="175178" y="759417"/>
                    <a:pt x="179919" y="754083"/>
                  </a:cubicBezTo>
                  <a:cubicBezTo>
                    <a:pt x="191077" y="741531"/>
                    <a:pt x="203670" y="730332"/>
                    <a:pt x="215545" y="718457"/>
                  </a:cubicBezTo>
                  <a:cubicBezTo>
                    <a:pt x="283296" y="650706"/>
                    <a:pt x="197631" y="734132"/>
                    <a:pt x="263046" y="676894"/>
                  </a:cubicBezTo>
                  <a:cubicBezTo>
                    <a:pt x="271472" y="669521"/>
                    <a:pt x="276175" y="656684"/>
                    <a:pt x="286797" y="653143"/>
                  </a:cubicBezTo>
                  <a:cubicBezTo>
                    <a:pt x="302630" y="647865"/>
                    <a:pt x="313686" y="645112"/>
                    <a:pt x="328360" y="635330"/>
                  </a:cubicBezTo>
                  <a:cubicBezTo>
                    <a:pt x="333018" y="632225"/>
                    <a:pt x="335865" y="626952"/>
                    <a:pt x="340236" y="623455"/>
                  </a:cubicBezTo>
                  <a:cubicBezTo>
                    <a:pt x="387201" y="585883"/>
                    <a:pt x="323332" y="643881"/>
                    <a:pt x="381799" y="593766"/>
                  </a:cubicBezTo>
                  <a:cubicBezTo>
                    <a:pt x="402855" y="575718"/>
                    <a:pt x="397319" y="573022"/>
                    <a:pt x="423363" y="558140"/>
                  </a:cubicBezTo>
                  <a:cubicBezTo>
                    <a:pt x="428797" y="555035"/>
                    <a:pt x="435238" y="554182"/>
                    <a:pt x="441176" y="552203"/>
                  </a:cubicBezTo>
                  <a:cubicBezTo>
                    <a:pt x="466742" y="513853"/>
                    <a:pt x="434807" y="554469"/>
                    <a:pt x="482739" y="522514"/>
                  </a:cubicBezTo>
                  <a:cubicBezTo>
                    <a:pt x="492055" y="516304"/>
                    <a:pt x="498064" y="506137"/>
                    <a:pt x="506490" y="498764"/>
                  </a:cubicBezTo>
                  <a:cubicBezTo>
                    <a:pt x="513938" y="492247"/>
                    <a:pt x="522639" y="487286"/>
                    <a:pt x="530241" y="480951"/>
                  </a:cubicBezTo>
                  <a:cubicBezTo>
                    <a:pt x="564085" y="452747"/>
                    <a:pt x="515885" y="486562"/>
                    <a:pt x="559929" y="457200"/>
                  </a:cubicBezTo>
                  <a:cubicBezTo>
                    <a:pt x="578988" y="431788"/>
                    <a:pt x="591553" y="412702"/>
                    <a:pt x="619306" y="391886"/>
                  </a:cubicBezTo>
                  <a:cubicBezTo>
                    <a:pt x="627223" y="385948"/>
                    <a:pt x="635003" y="379825"/>
                    <a:pt x="643056" y="374073"/>
                  </a:cubicBezTo>
                  <a:cubicBezTo>
                    <a:pt x="648863" y="369925"/>
                    <a:pt x="655296" y="366655"/>
                    <a:pt x="660869" y="362197"/>
                  </a:cubicBezTo>
                  <a:cubicBezTo>
                    <a:pt x="700936" y="330143"/>
                    <a:pt x="626652" y="377978"/>
                    <a:pt x="702433" y="332509"/>
                  </a:cubicBezTo>
                  <a:cubicBezTo>
                    <a:pt x="736568" y="286995"/>
                    <a:pt x="703329" y="325824"/>
                    <a:pt x="738059" y="296883"/>
                  </a:cubicBezTo>
                  <a:cubicBezTo>
                    <a:pt x="744510" y="291507"/>
                    <a:pt x="748885" y="283728"/>
                    <a:pt x="755872" y="279070"/>
                  </a:cubicBezTo>
                  <a:cubicBezTo>
                    <a:pt x="761080" y="275598"/>
                    <a:pt x="767932" y="275597"/>
                    <a:pt x="773685" y="273132"/>
                  </a:cubicBezTo>
                  <a:cubicBezTo>
                    <a:pt x="825033" y="251126"/>
                    <a:pt x="773484" y="269240"/>
                    <a:pt x="815249" y="255320"/>
                  </a:cubicBezTo>
                  <a:cubicBezTo>
                    <a:pt x="831570" y="243079"/>
                    <a:pt x="849944" y="228025"/>
                    <a:pt x="868688" y="219694"/>
                  </a:cubicBezTo>
                  <a:cubicBezTo>
                    <a:pt x="876145" y="216380"/>
                    <a:pt x="884521" y="215735"/>
                    <a:pt x="892438" y="213756"/>
                  </a:cubicBezTo>
                  <a:cubicBezTo>
                    <a:pt x="902334" y="215735"/>
                    <a:pt x="913472" y="214502"/>
                    <a:pt x="922126" y="219694"/>
                  </a:cubicBezTo>
                  <a:cubicBezTo>
                    <a:pt x="937821" y="229111"/>
                    <a:pt x="953761" y="250646"/>
                    <a:pt x="963690" y="267195"/>
                  </a:cubicBezTo>
                  <a:cubicBezTo>
                    <a:pt x="965967" y="270990"/>
                    <a:pt x="967649" y="275112"/>
                    <a:pt x="969628" y="2790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6" name="Title 1"/>
          <p:cNvSpPr>
            <a:spLocks noGrp="1"/>
          </p:cNvSpPr>
          <p:nvPr>
            <p:ph type="title"/>
          </p:nvPr>
        </p:nvSpPr>
        <p:spPr>
          <a:xfrm>
            <a:off x="457200" y="274638"/>
            <a:ext cx="7467600" cy="1143000"/>
          </a:xfrm>
        </p:spPr>
        <p:txBody>
          <a:bodyPr>
            <a:normAutofit fontScale="90000"/>
          </a:bodyPr>
          <a:lstStyle/>
          <a:p>
            <a:r>
              <a:rPr lang="en-US" dirty="0" smtClean="0"/>
              <a:t>Algebraic </a:t>
            </a:r>
            <a:r>
              <a:rPr lang="en-US" dirty="0" err="1" smtClean="0"/>
              <a:t>Hanani-Tutte</a:t>
            </a:r>
            <a:r>
              <a:rPr lang="en-US" dirty="0" smtClean="0"/>
              <a:t> (Wu, </a:t>
            </a:r>
            <a:r>
              <a:rPr lang="en-US" dirty="0" err="1" smtClean="0"/>
              <a:t>Tutte</a:t>
            </a:r>
            <a:r>
              <a:rPr lang="en-US" dirty="0" smtClean="0"/>
              <a:t>)</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366248" y="1633723"/>
                <a:ext cx="4370107" cy="369332"/>
              </a:xfrm>
              <a:prstGeom prst="rect">
                <a:avLst/>
              </a:prstGeom>
              <a:noFill/>
            </p:spPr>
            <p:txBody>
              <a:bodyPr wrap="none" rtlCol="0">
                <a:spAutoFit/>
              </a:bodyPr>
              <a:lstStyle/>
              <a:p>
                <a14:m>
                  <m:oMath xmlns:m="http://schemas.openxmlformats.org/officeDocument/2006/math">
                    <m:r>
                      <a:rPr lang="en-US" i="1" dirty="0" smtClean="0">
                        <a:latin typeface="Cambria Math"/>
                      </a:rPr>
                      <m:t>𝐺</m:t>
                    </m:r>
                  </m:oMath>
                </a14:m>
                <a:r>
                  <a:rPr lang="en-US" dirty="0" smtClean="0"/>
                  <a:t> planar  ↔ there is a plane drawing </a:t>
                </a:r>
                <a14:m>
                  <m:oMath xmlns:m="http://schemas.openxmlformats.org/officeDocument/2006/math">
                    <m:r>
                      <a:rPr lang="en-US" i="1" dirty="0" smtClean="0">
                        <a:latin typeface="Cambria Math"/>
                      </a:rPr>
                      <m:t>𝐷</m:t>
                    </m:r>
                  </m:oMath>
                </a14:m>
                <a:r>
                  <a:rPr lang="en-US" dirty="0" smtClean="0"/>
                  <a:t> of </a:t>
                </a:r>
                <a14:m>
                  <m:oMath xmlns:m="http://schemas.openxmlformats.org/officeDocument/2006/math">
                    <m:r>
                      <a:rPr lang="en-US" i="1" dirty="0" smtClean="0">
                        <a:latin typeface="Cambria Math"/>
                      </a:rPr>
                      <m:t>𝐺</m:t>
                    </m:r>
                  </m:oMath>
                </a14:m>
                <a:endParaRPr lang="en-US"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366248" y="1633723"/>
                <a:ext cx="4370107" cy="369332"/>
              </a:xfrm>
              <a:prstGeom prst="rect">
                <a:avLst/>
              </a:prstGeom>
              <a:blipFill rotWithShape="1">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38200" y="2666301"/>
                <a:ext cx="7091561" cy="1754326"/>
              </a:xfrm>
              <a:prstGeom prst="rect">
                <a:avLst/>
              </a:prstGeom>
              <a:noFill/>
            </p:spPr>
            <p:txBody>
              <a:bodyPr wrap="square" rtlCol="0">
                <a:spAutoFit/>
              </a:bodyPr>
              <a:lstStyle/>
              <a:p>
                <a:r>
                  <a:rPr lang="en-US" dirty="0" smtClean="0"/>
                  <a:t>given any drawing </a:t>
                </a:r>
                <a14:m>
                  <m:oMath xmlns:m="http://schemas.openxmlformats.org/officeDocument/2006/math">
                    <m:r>
                      <a:rPr lang="en-US" b="0" i="1" dirty="0" smtClean="0">
                        <a:latin typeface="Cambria Math"/>
                      </a:rPr>
                      <m:t>𝐷</m:t>
                    </m:r>
                  </m:oMath>
                </a14:m>
                <a:r>
                  <a:rPr lang="en-US" dirty="0" smtClean="0"/>
                  <a:t> of </a:t>
                </a:r>
                <a14:m>
                  <m:oMath xmlns:m="http://schemas.openxmlformats.org/officeDocument/2006/math">
                    <m:r>
                      <a:rPr lang="en-US" i="1" dirty="0" smtClean="0">
                        <a:latin typeface="Cambria Math"/>
                      </a:rPr>
                      <m:t>𝐺</m:t>
                    </m:r>
                  </m:oMath>
                </a14:m>
                <a:endParaRPr lang="en-US" dirty="0" smtClean="0"/>
              </a:p>
              <a:p>
                <a:r>
                  <a:rPr lang="en-US" dirty="0" smtClean="0"/>
                  <a:t>there are </a:t>
                </a:r>
                <a14:m>
                  <m:oMath xmlns:m="http://schemas.openxmlformats.org/officeDocument/2006/math">
                    <m:r>
                      <a:rPr lang="en-US" i="1" dirty="0" smtClean="0">
                        <a:latin typeface="Cambria Math"/>
                      </a:rPr>
                      <m:t>𝑥</m:t>
                    </m:r>
                    <m:r>
                      <a:rPr lang="en-US" i="1" dirty="0" smtClean="0">
                        <a:latin typeface="Cambria Math"/>
                      </a:rPr>
                      <m:t>(</m:t>
                    </m:r>
                    <m:r>
                      <a:rPr lang="en-US" i="1" dirty="0" err="1" smtClean="0">
                        <a:latin typeface="Cambria Math"/>
                      </a:rPr>
                      <m:t>𝑒</m:t>
                    </m:r>
                    <m:r>
                      <a:rPr lang="en-US" i="1" dirty="0" err="1" smtClean="0">
                        <a:latin typeface="Cambria Math"/>
                      </a:rPr>
                      <m:t>,</m:t>
                    </m:r>
                    <m:r>
                      <a:rPr lang="en-US" i="1" dirty="0" err="1" smtClean="0">
                        <a:latin typeface="Cambria Math"/>
                      </a:rPr>
                      <m:t>𝑣</m:t>
                    </m:r>
                    <m:r>
                      <a:rPr lang="en-US" i="1" dirty="0" smtClean="0">
                        <a:latin typeface="Cambria Math"/>
                      </a:rPr>
                      <m:t>)</m:t>
                    </m:r>
                  </m:oMath>
                </a14:m>
                <a:r>
                  <a:rPr lang="en-US" dirty="0" smtClean="0"/>
                  <a:t> in </a:t>
                </a:r>
                <a14:m>
                  <m:oMath xmlns:m="http://schemas.openxmlformats.org/officeDocument/2006/math">
                    <m:r>
                      <a:rPr lang="en-US" i="1" dirty="0" smtClean="0">
                        <a:latin typeface="Cambria Math"/>
                      </a:rPr>
                      <m:t>{0,1},  </m:t>
                    </m:r>
                    <m:r>
                      <a:rPr lang="en-US" i="1" dirty="0" smtClean="0">
                        <a:latin typeface="Cambria Math"/>
                      </a:rPr>
                      <m:t>𝑒</m:t>
                    </m:r>
                  </m:oMath>
                </a14:m>
                <a:r>
                  <a:rPr lang="en-US" dirty="0" smtClean="0"/>
                  <a:t> in </a:t>
                </a:r>
                <a14:m>
                  <m:oMath xmlns:m="http://schemas.openxmlformats.org/officeDocument/2006/math">
                    <m:r>
                      <a:rPr lang="en-US" i="1" dirty="0" smtClean="0">
                        <a:latin typeface="Cambria Math"/>
                      </a:rPr>
                      <m:t>𝐸</m:t>
                    </m:r>
                  </m:oMath>
                </a14:m>
                <a:r>
                  <a:rPr lang="en-US" dirty="0" smtClean="0"/>
                  <a:t>, </a:t>
                </a:r>
                <a14:m>
                  <m:oMath xmlns:m="http://schemas.openxmlformats.org/officeDocument/2006/math">
                    <m:r>
                      <a:rPr lang="en-US" i="1" dirty="0" smtClean="0">
                        <a:latin typeface="Cambria Math"/>
                      </a:rPr>
                      <m:t>𝑣</m:t>
                    </m:r>
                  </m:oMath>
                </a14:m>
                <a:r>
                  <a:rPr lang="en-US" dirty="0" smtClean="0"/>
                  <a:t> in </a:t>
                </a:r>
                <a14:m>
                  <m:oMath xmlns:m="http://schemas.openxmlformats.org/officeDocument/2006/math">
                    <m:r>
                      <a:rPr lang="en-US" i="1" dirty="0" smtClean="0">
                        <a:latin typeface="Cambria Math"/>
                      </a:rPr>
                      <m:t>𝑉</m:t>
                    </m:r>
                  </m:oMath>
                </a14:m>
                <a:r>
                  <a:rPr lang="en-US" dirty="0" smtClean="0"/>
                  <a:t>, so that</a:t>
                </a:r>
              </a:p>
              <a:p>
                <a:endParaRPr lang="en-US" i="1" dirty="0"/>
              </a:p>
              <a:p>
                <a:r>
                  <a:rPr lang="en-US" i="1" dirty="0"/>
                  <a:t> </a:t>
                </a:r>
                <a:r>
                  <a:rPr lang="en-US" i="1" dirty="0" smtClean="0"/>
                  <a:t>   </a:t>
                </a:r>
                <a:r>
                  <a:rPr lang="en-US" dirty="0" smtClean="0"/>
                  <a:t> </a:t>
                </a:r>
                <a14:m>
                  <m:oMath xmlns:m="http://schemas.openxmlformats.org/officeDocument/2006/math">
                    <m:r>
                      <a:rPr lang="en-US" sz="1600" i="1" dirty="0" smtClean="0">
                        <a:latin typeface="Cambria Math"/>
                      </a:rPr>
                      <m:t>𝑖</m:t>
                    </m:r>
                    <m:r>
                      <a:rPr lang="en-US" sz="1600" i="1" baseline="-25000" dirty="0" err="1" smtClean="0">
                        <a:latin typeface="Cambria Math"/>
                      </a:rPr>
                      <m:t>𝐷</m:t>
                    </m:r>
                    <m:d>
                      <m:dPr>
                        <m:ctrlPr>
                          <a:rPr lang="en-US" sz="1600" i="1" baseline="-25000" dirty="0" smtClean="0">
                            <a:latin typeface="Cambria Math"/>
                          </a:rPr>
                        </m:ctrlPr>
                      </m:dPr>
                      <m:e>
                        <m:r>
                          <a:rPr lang="en-US" sz="1600" i="1" dirty="0" err="1" smtClean="0">
                            <a:latin typeface="Cambria Math"/>
                          </a:rPr>
                          <m:t>𝑒</m:t>
                        </m:r>
                        <m:r>
                          <a:rPr lang="en-US" sz="1600" i="1" dirty="0" err="1" smtClean="0">
                            <a:latin typeface="Cambria Math"/>
                          </a:rPr>
                          <m:t>,</m:t>
                        </m:r>
                        <m:r>
                          <a:rPr lang="en-US" sz="1600" i="1" dirty="0" err="1" smtClean="0">
                            <a:latin typeface="Cambria Math"/>
                          </a:rPr>
                          <m:t>𝑓</m:t>
                        </m:r>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𝑒</m:t>
                        </m:r>
                        <m:r>
                          <a:rPr lang="en-US" sz="1600" i="1" dirty="0" err="1" smtClean="0">
                            <a:latin typeface="Cambria Math"/>
                          </a:rPr>
                          <m:t>,</m:t>
                        </m:r>
                        <m:r>
                          <a:rPr lang="en-US" sz="1600" i="1" dirty="0" err="1" smtClean="0">
                            <a:latin typeface="Cambria Math"/>
                          </a:rPr>
                          <m:t>𝑡</m:t>
                        </m:r>
                        <m:d>
                          <m:dPr>
                            <m:ctrlPr>
                              <a:rPr lang="en-US" sz="1600" i="1" dirty="0" smtClean="0">
                                <a:latin typeface="Cambria Math"/>
                              </a:rPr>
                            </m:ctrlPr>
                          </m:dPr>
                          <m:e>
                            <m:r>
                              <a:rPr lang="en-US" sz="1600" i="1" dirty="0" smtClean="0">
                                <a:latin typeface="Cambria Math"/>
                              </a:rPr>
                              <m:t>𝑓</m:t>
                            </m:r>
                          </m:e>
                        </m:d>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𝑒</m:t>
                        </m:r>
                        <m:r>
                          <a:rPr lang="en-US" sz="1600" i="1" dirty="0" err="1" smtClean="0">
                            <a:latin typeface="Cambria Math"/>
                          </a:rPr>
                          <m:t>,</m:t>
                        </m:r>
                        <m:r>
                          <a:rPr lang="en-US" sz="1600" i="1" dirty="0" err="1" smtClean="0">
                            <a:latin typeface="Cambria Math"/>
                          </a:rPr>
                          <m:t>h</m:t>
                        </m:r>
                        <m:d>
                          <m:dPr>
                            <m:ctrlPr>
                              <a:rPr lang="en-US" sz="1600" i="1" dirty="0" smtClean="0">
                                <a:latin typeface="Cambria Math"/>
                              </a:rPr>
                            </m:ctrlPr>
                          </m:dPr>
                          <m:e>
                            <m:r>
                              <a:rPr lang="en-US" sz="1600" i="1" dirty="0" smtClean="0">
                                <a:latin typeface="Cambria Math"/>
                              </a:rPr>
                              <m:t>𝑓</m:t>
                            </m:r>
                          </m:e>
                        </m:d>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𝑓</m:t>
                        </m:r>
                        <m:r>
                          <a:rPr lang="en-US" sz="1600" i="1" dirty="0" err="1" smtClean="0">
                            <a:latin typeface="Cambria Math"/>
                          </a:rPr>
                          <m:t>,</m:t>
                        </m:r>
                        <m:r>
                          <a:rPr lang="en-US" sz="1600" i="1" dirty="0" err="1" smtClean="0">
                            <a:latin typeface="Cambria Math"/>
                          </a:rPr>
                          <m:t>h</m:t>
                        </m:r>
                        <m:d>
                          <m:dPr>
                            <m:ctrlPr>
                              <a:rPr lang="en-US" sz="1600" i="1" dirty="0" smtClean="0">
                                <a:latin typeface="Cambria Math"/>
                              </a:rPr>
                            </m:ctrlPr>
                          </m:dPr>
                          <m:e>
                            <m:r>
                              <a:rPr lang="en-US" sz="1600" i="1" dirty="0" smtClean="0">
                                <a:latin typeface="Cambria Math"/>
                              </a:rPr>
                              <m:t>𝑒</m:t>
                            </m:r>
                          </m:e>
                        </m:d>
                      </m:e>
                    </m:d>
                    <m:r>
                      <a:rPr lang="en-US" sz="1600" i="1" dirty="0" smtClean="0">
                        <a:latin typeface="Cambria Math"/>
                      </a:rPr>
                      <m:t>+ </m:t>
                    </m:r>
                    <m:r>
                      <a:rPr lang="en-US" sz="1600" i="1" dirty="0" smtClean="0">
                        <a:latin typeface="Cambria Math"/>
                      </a:rPr>
                      <m:t>𝑥</m:t>
                    </m:r>
                    <m:d>
                      <m:dPr>
                        <m:ctrlPr>
                          <a:rPr lang="en-US" sz="1600" i="1" dirty="0" smtClean="0">
                            <a:latin typeface="Cambria Math"/>
                          </a:rPr>
                        </m:ctrlPr>
                      </m:dPr>
                      <m:e>
                        <m:r>
                          <a:rPr lang="en-US" sz="1600" i="1" dirty="0" err="1" smtClean="0">
                            <a:latin typeface="Cambria Math"/>
                          </a:rPr>
                          <m:t>𝑓</m:t>
                        </m:r>
                        <m:r>
                          <a:rPr lang="en-US" sz="1600" i="1" dirty="0" err="1" smtClean="0">
                            <a:latin typeface="Cambria Math"/>
                          </a:rPr>
                          <m:t>,</m:t>
                        </m:r>
                        <m:r>
                          <a:rPr lang="en-US" sz="1600" i="1" dirty="0" err="1" smtClean="0">
                            <a:latin typeface="Cambria Math"/>
                          </a:rPr>
                          <m:t>𝑡</m:t>
                        </m:r>
                        <m:d>
                          <m:dPr>
                            <m:ctrlPr>
                              <a:rPr lang="en-US" sz="1600" i="1" dirty="0" smtClean="0">
                                <a:latin typeface="Cambria Math"/>
                              </a:rPr>
                            </m:ctrlPr>
                          </m:dPr>
                          <m:e>
                            <m:r>
                              <a:rPr lang="en-US" sz="1600" i="1" dirty="0" smtClean="0">
                                <a:latin typeface="Cambria Math"/>
                              </a:rPr>
                              <m:t>𝑒</m:t>
                            </m:r>
                          </m:e>
                        </m:d>
                      </m:e>
                    </m:d>
                    <m:r>
                      <a:rPr lang="en-US" sz="1600" b="0" i="1" dirty="0" smtClean="0">
                        <a:latin typeface="Cambria Math"/>
                      </a:rPr>
                      <m:t>≡</m:t>
                    </m:r>
                    <m:r>
                      <a:rPr lang="en-US" sz="1600" i="1" dirty="0" smtClean="0">
                        <a:latin typeface="Cambria Math"/>
                      </a:rPr>
                      <m:t> 0 (</m:t>
                    </m:r>
                    <m:r>
                      <a:rPr lang="en-US" sz="1600" b="0" i="1" dirty="0" smtClean="0">
                        <a:latin typeface="Cambria Math"/>
                      </a:rPr>
                      <m:t>𝑚𝑜𝑑</m:t>
                    </m:r>
                    <m:r>
                      <a:rPr lang="en-US" sz="1600" b="0" i="1" dirty="0" smtClean="0">
                        <a:latin typeface="Cambria Math"/>
                      </a:rPr>
                      <m:t> 2)</m:t>
                    </m:r>
                  </m:oMath>
                </a14:m>
                <a:endParaRPr lang="en-US" sz="1600" dirty="0" smtClean="0"/>
              </a:p>
              <a:p>
                <a:endParaRPr lang="en-US" dirty="0"/>
              </a:p>
              <a:p>
                <a:r>
                  <a:rPr lang="en-US" dirty="0" smtClean="0"/>
                  <a:t>for all pairs </a:t>
                </a:r>
                <a14:m>
                  <m:oMath xmlns:m="http://schemas.openxmlformats.org/officeDocument/2006/math">
                    <m:r>
                      <a:rPr lang="en-US" i="1" dirty="0" smtClean="0">
                        <a:latin typeface="Cambria Math"/>
                      </a:rPr>
                      <m:t>(</m:t>
                    </m:r>
                    <m:r>
                      <a:rPr lang="en-US" i="1" dirty="0" err="1" smtClean="0">
                        <a:latin typeface="Cambria Math"/>
                      </a:rPr>
                      <m:t>𝑒</m:t>
                    </m:r>
                    <m:r>
                      <a:rPr lang="en-US" i="1" dirty="0" err="1" smtClean="0">
                        <a:latin typeface="Cambria Math"/>
                      </a:rPr>
                      <m:t>,</m:t>
                    </m:r>
                    <m:r>
                      <a:rPr lang="en-US" i="1" dirty="0" err="1" smtClean="0">
                        <a:latin typeface="Cambria Math"/>
                      </a:rPr>
                      <m:t>𝑓</m:t>
                    </m:r>
                    <m:r>
                      <a:rPr lang="en-US" i="1" dirty="0" smtClean="0">
                        <a:latin typeface="Cambria Math"/>
                      </a:rPr>
                      <m:t>) </m:t>
                    </m:r>
                  </m:oMath>
                </a14:m>
                <a:r>
                  <a:rPr lang="en-US" dirty="0" smtClean="0"/>
                  <a:t>of independent edges in </a:t>
                </a:r>
                <a14:m>
                  <m:oMath xmlns:m="http://schemas.openxmlformats.org/officeDocument/2006/math">
                    <m:r>
                      <a:rPr lang="en-US" i="1" dirty="0" smtClean="0">
                        <a:latin typeface="Cambria Math"/>
                      </a:rPr>
                      <m:t>𝐺</m:t>
                    </m:r>
                  </m:oMath>
                </a14:m>
                <a:r>
                  <a:rPr lang="en-US" dirty="0" smtClean="0"/>
                  <a:t> </a:t>
                </a:r>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838200" y="2666301"/>
                <a:ext cx="7091561" cy="1754326"/>
              </a:xfrm>
              <a:prstGeom prst="rect">
                <a:avLst/>
              </a:prstGeom>
              <a:blipFill rotWithShape="1">
                <a:blip r:embed="rId5"/>
                <a:stretch>
                  <a:fillRect l="-774" t="-1736" b="-4514"/>
                </a:stretch>
              </a:blipFill>
            </p:spPr>
            <p:txBody>
              <a:bodyPr/>
              <a:lstStyle/>
              <a:p>
                <a:r>
                  <a:rPr lang="en-US">
                    <a:noFill/>
                  </a:rPr>
                  <a:t> </a:t>
                </a:r>
              </a:p>
            </p:txBody>
          </p:sp>
        </mc:Fallback>
      </mc:AlternateContent>
      <p:sp>
        <p:nvSpPr>
          <p:cNvPr id="32" name="Rectangle 31"/>
          <p:cNvSpPr/>
          <p:nvPr/>
        </p:nvSpPr>
        <p:spPr>
          <a:xfrm>
            <a:off x="246868" y="2653801"/>
            <a:ext cx="415498" cy="369332"/>
          </a:xfrm>
          <a:prstGeom prst="rect">
            <a:avLst/>
          </a:prstGeom>
        </p:spPr>
        <p:txBody>
          <a:bodyPr wrap="none">
            <a:spAutoFit/>
          </a:bodyPr>
          <a:lstStyle/>
          <a:p>
            <a:r>
              <a:rPr lang="en-US" dirty="0"/>
              <a:t>↔</a:t>
            </a:r>
          </a:p>
        </p:txBody>
      </p:sp>
      <mc:AlternateContent xmlns:mc="http://schemas.openxmlformats.org/markup-compatibility/2006" xmlns:a14="http://schemas.microsoft.com/office/drawing/2010/main">
        <mc:Choice Requires="a14">
          <p:sp>
            <p:nvSpPr>
              <p:cNvPr id="33" name="TextBox 32"/>
              <p:cNvSpPr txBox="1"/>
              <p:nvPr/>
            </p:nvSpPr>
            <p:spPr>
              <a:xfrm>
                <a:off x="1524000" y="6004560"/>
                <a:ext cx="4233275" cy="369332"/>
              </a:xfrm>
              <a:prstGeom prst="rect">
                <a:avLst/>
              </a:prstGeom>
              <a:noFill/>
            </p:spPr>
            <p:txBody>
              <a:bodyPr wrap="none" rtlCol="0">
                <a:spAutoFit/>
              </a:bodyPr>
              <a:lstStyle/>
              <a:p>
                <a:r>
                  <a:rPr lang="en-US" dirty="0" smtClean="0"/>
                  <a:t>Polynomial time planarity algorithm, </a:t>
                </a:r>
                <a14:m>
                  <m:oMath xmlns:m="http://schemas.openxmlformats.org/officeDocument/2006/math">
                    <m:r>
                      <a:rPr lang="en-US" i="1" dirty="0" smtClean="0">
                        <a:latin typeface="Cambria Math"/>
                      </a:rPr>
                      <m:t>𝑂</m:t>
                    </m:r>
                    <m:r>
                      <a:rPr lang="en-US" i="1" dirty="0" smtClean="0">
                        <a:latin typeface="Cambria Math"/>
                      </a:rPr>
                      <m:t>(</m:t>
                    </m:r>
                    <m:r>
                      <a:rPr lang="en-US" i="1" dirty="0" smtClean="0">
                        <a:latin typeface="Cambria Math"/>
                      </a:rPr>
                      <m:t>𝑛</m:t>
                    </m:r>
                    <m:r>
                      <a:rPr lang="en-US" i="1" baseline="30000" dirty="0" smtClean="0">
                        <a:latin typeface="Cambria Math"/>
                      </a:rPr>
                      <m:t>6</m:t>
                    </m:r>
                    <m:r>
                      <a:rPr lang="en-US" i="1" dirty="0" smtClean="0">
                        <a:latin typeface="Cambria Math"/>
                      </a:rPr>
                      <m:t>)</m:t>
                    </m:r>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524000" y="6004560"/>
                <a:ext cx="4233275" cy="369332"/>
              </a:xfrm>
              <a:prstGeom prst="rect">
                <a:avLst/>
              </a:prstGeom>
              <a:blipFill rotWithShape="1">
                <a:blip r:embed="rId6"/>
                <a:stretch>
                  <a:fillRect l="-1153" t="-8197" b="-24590"/>
                </a:stretch>
              </a:blipFill>
            </p:spPr>
            <p:txBody>
              <a:bodyPr/>
              <a:lstStyle/>
              <a:p>
                <a:r>
                  <a:rPr lang="en-US">
                    <a:noFill/>
                  </a:rPr>
                  <a:t> </a:t>
                </a:r>
              </a:p>
            </p:txBody>
          </p:sp>
        </mc:Fallback>
      </mc:AlternateContent>
      <p:sp>
        <p:nvSpPr>
          <p:cNvPr id="34" name="TextBox 33"/>
          <p:cNvSpPr txBox="1"/>
          <p:nvPr/>
        </p:nvSpPr>
        <p:spPr>
          <a:xfrm>
            <a:off x="7409135" y="2017356"/>
            <a:ext cx="300082" cy="369332"/>
          </a:xfrm>
          <a:prstGeom prst="rect">
            <a:avLst/>
          </a:prstGeom>
          <a:noFill/>
        </p:spPr>
        <p:txBody>
          <a:bodyPr wrap="none" rtlCol="0">
            <a:spAutoFit/>
          </a:bodyPr>
          <a:lstStyle/>
          <a:p>
            <a:r>
              <a:rPr lang="en-US" dirty="0" smtClean="0"/>
              <a:t>e</a:t>
            </a:r>
            <a:endParaRPr lang="en-US" dirty="0"/>
          </a:p>
        </p:txBody>
      </p:sp>
      <p:sp>
        <p:nvSpPr>
          <p:cNvPr id="35" name="TextBox 34"/>
          <p:cNvSpPr txBox="1"/>
          <p:nvPr/>
        </p:nvSpPr>
        <p:spPr>
          <a:xfrm>
            <a:off x="6988441" y="2612577"/>
            <a:ext cx="595035" cy="369332"/>
          </a:xfrm>
          <a:prstGeom prst="rect">
            <a:avLst/>
          </a:prstGeom>
          <a:noFill/>
        </p:spPr>
        <p:txBody>
          <a:bodyPr wrap="none" rtlCol="0">
            <a:spAutoFit/>
          </a:bodyPr>
          <a:lstStyle/>
          <a:p>
            <a:r>
              <a:rPr lang="en-US" dirty="0" smtClean="0"/>
              <a:t>h(e)</a:t>
            </a:r>
            <a:endParaRPr lang="en-US" dirty="0"/>
          </a:p>
        </p:txBody>
      </p:sp>
      <p:sp>
        <p:nvSpPr>
          <p:cNvPr id="36" name="TextBox 35"/>
          <p:cNvSpPr txBox="1"/>
          <p:nvPr/>
        </p:nvSpPr>
        <p:spPr>
          <a:xfrm>
            <a:off x="7816079" y="1449057"/>
            <a:ext cx="543739" cy="369332"/>
          </a:xfrm>
          <a:prstGeom prst="rect">
            <a:avLst/>
          </a:prstGeom>
          <a:noFill/>
        </p:spPr>
        <p:txBody>
          <a:bodyPr wrap="none" rtlCol="0">
            <a:spAutoFit/>
          </a:bodyPr>
          <a:lstStyle/>
          <a:p>
            <a:r>
              <a:rPr lang="en-US" dirty="0" smtClean="0"/>
              <a:t>t(e)</a:t>
            </a:r>
            <a:endParaRPr lang="en-US" dirty="0"/>
          </a:p>
        </p:txBody>
      </p:sp>
    </p:spTree>
    <p:extLst>
      <p:ext uri="{BB962C8B-B14F-4D97-AF65-F5344CB8AC3E}">
        <p14:creationId xmlns:p14="http://schemas.microsoft.com/office/powerpoint/2010/main" val="2153691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69469</TotalTime>
  <Words>2616</Words>
  <Application>Microsoft Office PowerPoint</Application>
  <PresentationFormat>On-screen Show (4:3)</PresentationFormat>
  <Paragraphs>242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Picking Planar Edges; or, Drawing a Graph with a  Planar Subgraph</vt:lpstr>
      <vt:lpstr>PowerPoint Presentation</vt:lpstr>
      <vt:lpstr>Partial Planarity</vt:lpstr>
      <vt:lpstr>Partial Planarity: Examples</vt:lpstr>
      <vt:lpstr>Results by Angelini et al, 13</vt:lpstr>
      <vt:lpstr>Our Results</vt:lpstr>
      <vt:lpstr>Planar?</vt:lpstr>
      <vt:lpstr>Yes!</vt:lpstr>
      <vt:lpstr>Algebraic Hanani-Tutte (Wu, Tutte)</vt:lpstr>
      <vt:lpstr>Partial Planarity, Algebraically</vt:lpstr>
      <vt:lpstr>Missing Ingredient</vt:lpstr>
      <vt:lpstr>Our Results</vt:lpstr>
      <vt:lpstr>Existential Theory of the Real Numbers</vt:lpstr>
      <vt:lpstr>Stretchability of  Pseudoline Arrangements</vt:lpstr>
      <vt:lpstr>PowerPoint Presentation</vt:lpstr>
      <vt:lpstr>Our Results</vt:lpstr>
      <vt:lpstr>Weak Realizability</vt:lpstr>
      <vt:lpstr>Weak Realizability</vt:lpstr>
      <vt:lpstr>Excluded Minors: All?</vt:lpstr>
      <vt:lpstr>Excluded Minors: All?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Schaefer, Marcus</dc:creator>
  <cp:lastModifiedBy>Marcus</cp:lastModifiedBy>
  <cp:revision>44</cp:revision>
  <dcterms:created xsi:type="dcterms:W3CDTF">2014-01-17T17:47:53Z</dcterms:created>
  <dcterms:modified xsi:type="dcterms:W3CDTF">2014-08-29T09:11:52Z</dcterms:modified>
</cp:coreProperties>
</file>