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376" r:id="rId3"/>
    <p:sldId id="377" r:id="rId4"/>
    <p:sldId id="365" r:id="rId5"/>
    <p:sldId id="382" r:id="rId6"/>
    <p:sldId id="378" r:id="rId7"/>
    <p:sldId id="379" r:id="rId8"/>
    <p:sldId id="381" r:id="rId9"/>
    <p:sldId id="367" r:id="rId10"/>
    <p:sldId id="368" r:id="rId11"/>
    <p:sldId id="369" r:id="rId12"/>
    <p:sldId id="370" r:id="rId13"/>
    <p:sldId id="384" r:id="rId14"/>
    <p:sldId id="371" r:id="rId15"/>
    <p:sldId id="372" r:id="rId16"/>
    <p:sldId id="373" r:id="rId17"/>
    <p:sldId id="375" r:id="rId18"/>
    <p:sldId id="349" r:id="rId19"/>
    <p:sldId id="383" r:id="rId20"/>
  </p:sldIdLst>
  <p:sldSz cx="9144000" cy="6858000" type="screen4x3"/>
  <p:notesSz cx="7315200" cy="9601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9033" autoAdjust="0"/>
  </p:normalViewPr>
  <p:slideViewPr>
    <p:cSldViewPr snapToGrid="0" snapToObjects="1">
      <p:cViewPr varScale="1">
        <p:scale>
          <a:sx n="77" d="100"/>
          <a:sy n="77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2016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26F25-20C1-44ED-B852-DBD1512AEBAF}" type="datetimeFigureOut">
              <a:rPr lang="de-DE" smtClean="0"/>
              <a:pPr/>
              <a:t>25.09.2014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4957C-68CF-41A8-B964-2815EBF32E5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599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647C25B-4CD4-4C32-B8ED-F45614189605}" type="datetimeFigureOut">
              <a:rPr lang="de-DE" smtClean="0"/>
              <a:pPr/>
              <a:t>25.09.2014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49B3066-A928-4782-91C6-F6EBA7939CD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B3066-A928-4782-91C6-F6EBA7939CD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57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B3066-A928-4782-91C6-F6EBA7939CD4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57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B3066-A928-4782-91C6-F6EBA7939CD4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57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030A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3CA9-25AC-4B8E-85DC-589506866E51}" type="datetimeFigureOut">
              <a:rPr lang="de-DE" smtClean="0"/>
              <a:pPr/>
              <a:t>25.09.2014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AF53-D503-4976-9138-CAA28DA0627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3CA9-25AC-4B8E-85DC-589506866E51}" type="datetimeFigureOut">
              <a:rPr lang="de-DE" smtClean="0"/>
              <a:pPr/>
              <a:t>25.09.2014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AF53-D503-4976-9138-CAA28DA0627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3CA9-25AC-4B8E-85DC-589506866E51}" type="datetimeFigureOut">
              <a:rPr lang="de-DE" smtClean="0"/>
              <a:pPr/>
              <a:t>25.09.2014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AF53-D503-4976-9138-CAA28DA0627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>
            <a:lvl1pPr marL="342900" indent="-342900" algn="l" rtl="0">
              <a:buSzPct val="70000"/>
              <a:buFont typeface="Wingdings" pitchFamily="2" charset="2"/>
              <a:buChar char="q"/>
              <a:defRPr sz="2800"/>
            </a:lvl1pPr>
            <a:lvl2pPr marL="742950" indent="-285750" algn="l" rtl="0">
              <a:buFont typeface="Wingdings" pitchFamily="2" charset="2"/>
              <a:buChar char="§"/>
              <a:defRPr sz="2400"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3CA9-25AC-4B8E-85DC-589506866E51}" type="datetimeFigureOut">
              <a:rPr lang="de-DE" smtClean="0"/>
              <a:pPr/>
              <a:t>25.09.2014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AF53-D503-4976-9138-CAA28DA0627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3CA9-25AC-4B8E-85DC-589506866E51}" type="datetimeFigureOut">
              <a:rPr lang="de-DE" smtClean="0"/>
              <a:pPr/>
              <a:t>25.09.2014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AF53-D503-4976-9138-CAA28DA0627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3CA9-25AC-4B8E-85DC-589506866E51}" type="datetimeFigureOut">
              <a:rPr lang="de-DE" smtClean="0"/>
              <a:pPr/>
              <a:t>25.09.2014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AF53-D503-4976-9138-CAA28DA0627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3CA9-25AC-4B8E-85DC-589506866E51}" type="datetimeFigureOut">
              <a:rPr lang="de-DE" smtClean="0"/>
              <a:pPr/>
              <a:t>25.09.2014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AF53-D503-4976-9138-CAA28DA0627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3CA9-25AC-4B8E-85DC-589506866E51}" type="datetimeFigureOut">
              <a:rPr lang="de-DE" smtClean="0"/>
              <a:pPr/>
              <a:t>25.09.2014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AF53-D503-4976-9138-CAA28DA0627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3CA9-25AC-4B8E-85DC-589506866E51}" type="datetimeFigureOut">
              <a:rPr lang="de-DE" smtClean="0"/>
              <a:pPr/>
              <a:t>25.09.2014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AF53-D503-4976-9138-CAA28DA0627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3CA9-25AC-4B8E-85DC-589506866E51}" type="datetimeFigureOut">
              <a:rPr lang="de-DE" smtClean="0"/>
              <a:pPr/>
              <a:t>25.09.2014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AF53-D503-4976-9138-CAA28DA0627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3CA9-25AC-4B8E-85DC-589506866E51}" type="datetimeFigureOut">
              <a:rPr lang="de-DE" smtClean="0"/>
              <a:pPr/>
              <a:t>25.09.2014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AF53-D503-4976-9138-CAA28DA0627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3CA9-25AC-4B8E-85DC-589506866E51}" type="datetimeFigureOut">
              <a:rPr lang="de-DE" smtClean="0"/>
              <a:pPr/>
              <a:t>25.09.2014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5AF53-D503-4976-9138-CAA28DA06272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Rounded Rectangle 6"/>
          <p:cNvSpPr/>
          <p:nvPr/>
        </p:nvSpPr>
        <p:spPr>
          <a:xfrm>
            <a:off x="228600" y="228600"/>
            <a:ext cx="8686800" cy="640080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ounded Rectangle 7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1885"/>
            <a:ext cx="7772400" cy="203923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 crossing lemma for the </a:t>
            </a:r>
            <a:br>
              <a:rPr lang="en-US" sz="4400" dirty="0" smtClean="0"/>
            </a:br>
            <a:r>
              <a:rPr lang="en-US" sz="4400" dirty="0" smtClean="0"/>
              <a:t>pair-crossing number</a:t>
            </a:r>
            <a:endParaRPr lang="de-DE" sz="4400" dirty="0">
              <a:latin typeface="Microsoft Sans Serif" pitchFamily="34" charset="0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0704" y="4532157"/>
            <a:ext cx="6976872" cy="1752600"/>
          </a:xfrm>
        </p:spPr>
        <p:txBody>
          <a:bodyPr>
            <a:normAutofit/>
          </a:bodyPr>
          <a:lstStyle/>
          <a:p>
            <a:r>
              <a:rPr lang="en-US" sz="2800" u="sng" dirty="0" err="1" smtClean="0"/>
              <a:t>Eyal</a:t>
            </a:r>
            <a:r>
              <a:rPr lang="en-US" sz="2800" u="sng" dirty="0" smtClean="0"/>
              <a:t> Ackerman</a:t>
            </a:r>
            <a:r>
              <a:rPr lang="en-US" sz="2800" dirty="0" smtClean="0"/>
              <a:t> and Marcus Schaefer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via local crossing </a:t>
            </a:r>
            <a:r>
              <a:rPr lang="en-US" dirty="0" smtClean="0"/>
              <a:t>number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3</m:t>
                    </m:r>
                    <m:d>
                      <m:dPr>
                        <m:ctrlPr>
                          <a:rPr lang="en-US" b="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Cambria Math"/>
                  </a:rPr>
                  <a:t> </a:t>
                </a:r>
                <a:r>
                  <a:rPr lang="en-US" sz="1600" dirty="0" smtClean="0"/>
                  <a:t>[Euler]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r>
                      <m:rPr>
                        <m:nor/>
                      </m:rPr>
                      <a:rPr lang="en-US" b="0" i="0" baseline="30000" smtClean="0">
                        <a:solidFill>
                          <a:srgbClr val="C00000"/>
                        </a:solidFill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6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81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ra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סוגר מסולסל ימני 3"/>
          <p:cNvSpPr/>
          <p:nvPr/>
        </p:nvSpPr>
        <p:spPr>
          <a:xfrm>
            <a:off x="5424616" y="2026508"/>
            <a:ext cx="228600" cy="1359244"/>
          </a:xfrm>
          <a:prstGeom prst="rightBrace">
            <a:avLst>
              <a:gd name="adj1" fmla="val 38062"/>
              <a:gd name="adj2" fmla="val 4909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5777333" y="2288054"/>
            <a:ext cx="19955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[</a:t>
            </a:r>
            <a:r>
              <a:rPr lang="en-US" sz="1600" dirty="0" err="1" smtClean="0"/>
              <a:t>Pach</a:t>
            </a:r>
            <a:r>
              <a:rPr lang="en-US" sz="1600" dirty="0" smtClean="0"/>
              <a:t> &amp; </a:t>
            </a:r>
            <a:r>
              <a:rPr lang="en-US" sz="1600" dirty="0" err="1" smtClean="0"/>
              <a:t>Tóth</a:t>
            </a:r>
            <a:r>
              <a:rPr lang="en-US" sz="1600" dirty="0" smtClean="0"/>
              <a:t> 1997]</a:t>
            </a:r>
            <a:endParaRPr lang="en-US" sz="1600" dirty="0"/>
          </a:p>
        </p:txBody>
      </p:sp>
      <p:sp>
        <p:nvSpPr>
          <p:cNvPr id="6" name="מלבן 5"/>
          <p:cNvSpPr/>
          <p:nvPr/>
        </p:nvSpPr>
        <p:spPr>
          <a:xfrm>
            <a:off x="5781449" y="2651322"/>
            <a:ext cx="1782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[</a:t>
            </a:r>
            <a:r>
              <a:rPr lang="en-US" sz="1600" dirty="0" err="1" smtClean="0"/>
              <a:t>Pach</a:t>
            </a:r>
            <a:r>
              <a:rPr lang="en-US" sz="1600" dirty="0"/>
              <a:t> </a:t>
            </a:r>
            <a:r>
              <a:rPr lang="en-US" sz="1600" dirty="0" smtClean="0"/>
              <a:t>et al. 2006]</a:t>
            </a:r>
            <a:endParaRPr lang="en-US" sz="1600" dirty="0"/>
          </a:p>
        </p:txBody>
      </p:sp>
      <p:sp>
        <p:nvSpPr>
          <p:cNvPr id="7" name="סוגר מסולסל ימני 6"/>
          <p:cNvSpPr/>
          <p:nvPr/>
        </p:nvSpPr>
        <p:spPr>
          <a:xfrm>
            <a:off x="5196016" y="3546388"/>
            <a:ext cx="191530" cy="864515"/>
          </a:xfrm>
          <a:prstGeom prst="rightBrace">
            <a:avLst>
              <a:gd name="adj1" fmla="val 38062"/>
              <a:gd name="adj2" fmla="val 4909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5496715" y="3809368"/>
            <a:ext cx="1007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[A. 2013]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156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local pair-crossing number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b="1" dirty="0"/>
                  <a:t>local </a:t>
                </a:r>
                <a:r>
                  <a:rPr lang="en-US" b="1" dirty="0" smtClean="0"/>
                  <a:t>pair-crossing </a:t>
                </a:r>
                <a:r>
                  <a:rPr lang="en-US" b="1" dirty="0"/>
                  <a:t>number</a:t>
                </a:r>
                <a:r>
                  <a:rPr lang="en-US" dirty="0"/>
                  <a:t> of a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is the minimum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can be drawn with </a:t>
                </a:r>
                <a:r>
                  <a:rPr lang="en-US" dirty="0" smtClean="0"/>
                  <a:t>every edge crossing at most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other edges (each of them possibly more than once).</a:t>
                </a:r>
              </a:p>
              <a:p>
                <a:r>
                  <a:rPr lang="en-US" dirty="0"/>
                  <a:t>Clearly,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pcr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l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r>
                  <a:rPr lang="en-US" dirty="0" smtClean="0"/>
                  <a:t>It can happen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pcr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l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3"/>
              <p:cNvSpPr/>
              <p:nvPr/>
            </p:nvSpPr>
            <p:spPr>
              <a:xfrm>
                <a:off x="842376" y="4857775"/>
                <a:ext cx="182043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C00000"/>
                          </a:solidFill>
                          <a:latin typeface="Cambria Math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/>
                        </a:rPr>
                        <m:t>pcr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400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/>
                        </a:rPr>
                        <m:t>cr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76" y="4857775"/>
                <a:ext cx="1820435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05" y="4185694"/>
            <a:ext cx="4279814" cy="240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9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מעוגל 5"/>
          <p:cNvSpPr/>
          <p:nvPr/>
        </p:nvSpPr>
        <p:spPr>
          <a:xfrm>
            <a:off x="420129" y="2508404"/>
            <a:ext cx="7916562" cy="14581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411892" y="5465833"/>
            <a:ext cx="7916562" cy="6054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4" name="מלבן מעוגל 3"/>
          <p:cNvSpPr/>
          <p:nvPr/>
        </p:nvSpPr>
        <p:spPr>
          <a:xfrm>
            <a:off x="411892" y="1915297"/>
            <a:ext cx="7916562" cy="4942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pcr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/>
                  <a:t> vs.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lpcr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sz="2000" dirty="0" smtClean="0"/>
                  <a:t>[Schaefer &amp; </a:t>
                </a:r>
                <a:r>
                  <a:rPr lang="en-US" sz="2000" dirty="0" err="1" smtClean="0"/>
                  <a:t>Štefankovič</a:t>
                </a:r>
                <a:r>
                  <a:rPr lang="en-US" sz="2000" dirty="0" smtClean="0"/>
                  <a:t> 2004]</a:t>
                </a:r>
                <a:endParaRPr lang="en-US" dirty="0" smtClean="0"/>
              </a:p>
              <a:p>
                <a:r>
                  <a:rPr lang="en-US" b="1" dirty="0" err="1" smtClean="0"/>
                  <a:t>Thm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pcr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pcr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lcr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b="1" dirty="0" err="1" smtClean="0"/>
                  <a:t>Cor</a:t>
                </a:r>
                <a:r>
                  <a:rPr lang="en-US" dirty="0" smtClean="0"/>
                  <a:t>: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3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4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5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Just saw: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pcr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4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⇏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Open: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pcr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3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 ⇒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 ?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If true,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pcr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implies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r>
                  <a:rPr lang="en-US" b="1" dirty="0" err="1" smtClean="0"/>
                  <a:t>Thm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pcr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6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0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the crossing lemma for </a:t>
            </a:r>
            <a:r>
              <a:rPr lang="en-US" dirty="0" err="1" smtClean="0"/>
              <a:t>pcr</a:t>
            </a:r>
            <a:r>
              <a:rPr lang="en-US" baseline="-25000" dirty="0" smtClean="0"/>
              <a:t>+</a:t>
            </a:r>
            <a:endParaRPr lang="en-US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Using the bounds on the size of graphs with 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pcr</m:t>
                    </m:r>
                  </m:oMath>
                </a14:m>
                <a:r>
                  <a:rPr lang="en-US" dirty="0" smtClean="0"/>
                  <a:t> we get: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pcr</m:t>
                    </m:r>
                  </m:oMath>
                </a14:m>
                <a:r>
                  <a:rPr lang="en-US" b="0" i="0" baseline="-25000" dirty="0" smtClean="0">
                    <a:solidFill>
                      <a:srgbClr val="C00000"/>
                    </a:solidFill>
                    <a:latin typeface="+mj-lt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pcr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18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Plugging this bound into the probabilistic proof yields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</m:oMath>
                </a14:m>
                <a:r>
                  <a:rPr lang="en-US" baseline="-25000" dirty="0">
                    <a:solidFill>
                      <a:srgbClr val="C0000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)≥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34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6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75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5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186" y="3838367"/>
            <a:ext cx="4532162" cy="272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Proving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pcr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2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⟹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/>
                          </a:rPr>
                          <m:t>lpcr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– a drawing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with the least number of crossings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is crossed 3 times: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 smtClean="0"/>
                  <a:t>No consecutive crossings with the same edge: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593" t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חץ ימינה 13"/>
          <p:cNvSpPr/>
          <p:nvPr/>
        </p:nvSpPr>
        <p:spPr>
          <a:xfrm>
            <a:off x="4361938" y="4436070"/>
            <a:ext cx="469556" cy="25949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חץ ימינה 15"/>
          <p:cNvSpPr/>
          <p:nvPr/>
        </p:nvSpPr>
        <p:spPr>
          <a:xfrm>
            <a:off x="4366059" y="5922275"/>
            <a:ext cx="469556" cy="25949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92" y="3813331"/>
            <a:ext cx="4593997" cy="27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Proving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pcr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2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⟹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lpcr</m:t>
                        </m:r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– a drawing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with the least number of crossings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is crossed 3 times: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 smtClean="0"/>
                  <a:t>Crossing pattern must be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𝑎𝑏𝑎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593" t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חץ ימינה 13"/>
          <p:cNvSpPr/>
          <p:nvPr/>
        </p:nvSpPr>
        <p:spPr>
          <a:xfrm>
            <a:off x="4226011" y="4411356"/>
            <a:ext cx="469556" cy="25949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חץ ימינה 15"/>
          <p:cNvSpPr/>
          <p:nvPr/>
        </p:nvSpPr>
        <p:spPr>
          <a:xfrm>
            <a:off x="4254846" y="5922275"/>
            <a:ext cx="469556" cy="25949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321273" y="1346886"/>
            <a:ext cx="8538522" cy="10997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open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321272" y="1285101"/>
                <a:ext cx="8711515" cy="5202195"/>
              </a:xfrm>
            </p:spPr>
            <p:txBody>
              <a:bodyPr>
                <a:noAutofit/>
              </a:bodyPr>
              <a:lstStyle/>
              <a:p>
                <a:r>
                  <a:rPr lang="en-US" b="1" dirty="0" smtClean="0"/>
                  <a:t>A pair-crossing lemma</a:t>
                </a:r>
                <a:r>
                  <a:rPr lang="en-US" dirty="0"/>
                  <a:t>: For every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vertices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6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75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/>
                  <a:t> 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</m:oMath>
                </a14:m>
                <a:r>
                  <a:rPr lang="en-US" b="0" i="0" baseline="-25000" dirty="0" smtClean="0">
                    <a:solidFill>
                      <a:srgbClr val="C00000"/>
                    </a:solidFill>
                    <a:latin typeface="+mj-lt"/>
                  </a:rPr>
                  <a:t>+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)≥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Does it hold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pcr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Is it true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pcr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</m:oMath>
                </a14:m>
                <a:r>
                  <a:rPr lang="en-US" b="0" i="0" baseline="-25000" dirty="0" smtClean="0">
                    <a:solidFill>
                      <a:srgbClr val="C00000"/>
                    </a:solidFill>
                    <a:latin typeface="+mj-lt"/>
                  </a:rPr>
                  <a:t>+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?  </a:t>
                </a:r>
              </a:p>
              <a:p>
                <a:r>
                  <a:rPr lang="en-US" dirty="0" smtClean="0"/>
                  <a:t>Is it true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pcr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  <a:endParaRPr lang="en-US" dirty="0" smtClean="0"/>
              </a:p>
              <a:p>
                <a:pPr lvl="1"/>
                <a:r>
                  <a:rPr lang="en-US" dirty="0"/>
                  <a:t>Known: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/>
                          </a:rPr>
                          <m:t>pcr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[</a:t>
                </a:r>
                <a:r>
                  <a:rPr lang="en-US" sz="1600" dirty="0" err="1"/>
                  <a:t>Matousek</a:t>
                </a:r>
                <a:r>
                  <a:rPr lang="en-US" sz="1600" dirty="0"/>
                  <a:t> 2013]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1272" y="1285101"/>
                <a:ext cx="8711515" cy="5202195"/>
              </a:xfrm>
              <a:blipFill rotWithShape="1">
                <a:blip r:embed="rId2"/>
                <a:stretch>
                  <a:fillRect l="-630" t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0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457201" y="3929448"/>
            <a:ext cx="7858898" cy="45720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4" name="מלבן מעוגל 3"/>
          <p:cNvSpPr/>
          <p:nvPr/>
        </p:nvSpPr>
        <p:spPr>
          <a:xfrm>
            <a:off x="411892" y="2316901"/>
            <a:ext cx="7904206" cy="5498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open problems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lpcr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lvl="1">
                  <a:buClr>
                    <a:schemeClr val="tx1"/>
                  </a:buClr>
                </a:pPr>
                <a:r>
                  <a:rPr lang="en-US" dirty="0" smtClean="0"/>
                  <a:t>Is it true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poly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lpcr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?</a:t>
                </a:r>
              </a:p>
              <a:p>
                <a:r>
                  <a:rPr lang="en-US" b="1" dirty="0" err="1" smtClean="0"/>
                  <a:t>Thm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pcr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pcr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lcr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There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pcr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4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b="1" dirty="0" smtClean="0"/>
                  <a:t>Open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pcr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3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 ⟹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 ?</a:t>
                </a:r>
              </a:p>
              <a:p>
                <a:r>
                  <a:rPr lang="en-US" b="1" dirty="0" err="1" smtClean="0"/>
                  <a:t>Thm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pcr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6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What about the local odd-crossing number?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o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 ⟹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97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94718" y="1134551"/>
            <a:ext cx="564703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Thank you and</a:t>
            </a:r>
            <a:endParaRPr lang="he-IL" dirty="0"/>
          </a:p>
        </p:txBody>
      </p:sp>
      <p:pic>
        <p:nvPicPr>
          <p:cNvPr id="4098" name="Picture 2" descr="http://www.joyofkosher.com/wp-content/uploads/2011/09/shana-tova-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88" y="2160373"/>
            <a:ext cx="5023021" cy="349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3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" t="3917" r="33970" b="18118"/>
          <a:stretch/>
        </p:blipFill>
        <p:spPr bwMode="auto">
          <a:xfrm>
            <a:off x="634999" y="546099"/>
            <a:ext cx="7601431" cy="558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7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1885"/>
            <a:ext cx="7772400" cy="203923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 crossing lemma for the </a:t>
            </a:r>
            <a:br>
              <a:rPr lang="en-US" sz="4400" dirty="0" smtClean="0"/>
            </a:br>
            <a:r>
              <a:rPr lang="en-US" sz="4400" dirty="0" smtClean="0"/>
              <a:t>pair-crossing number</a:t>
            </a:r>
            <a:endParaRPr lang="de-DE" sz="4400" dirty="0">
              <a:latin typeface="Microsoft Sans Serif" pitchFamily="34" charset="0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0704" y="4532157"/>
            <a:ext cx="6976872" cy="1752600"/>
          </a:xfrm>
        </p:spPr>
        <p:txBody>
          <a:bodyPr>
            <a:normAutofit/>
          </a:bodyPr>
          <a:lstStyle/>
          <a:p>
            <a:r>
              <a:rPr lang="en-US" sz="2800" u="sng" dirty="0" err="1" smtClean="0"/>
              <a:t>Eyal</a:t>
            </a:r>
            <a:r>
              <a:rPr lang="en-US" sz="2800" u="sng" dirty="0" smtClean="0"/>
              <a:t> Ackerman</a:t>
            </a:r>
            <a:r>
              <a:rPr lang="en-US" sz="2800" dirty="0" smtClean="0"/>
              <a:t> and Marcus Schaefer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97" y="1768389"/>
            <a:ext cx="3369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weaker than advertised</a:t>
            </a:r>
            <a:endParaRPr lang="en-US" sz="2400" dirty="0"/>
          </a:p>
        </p:txBody>
      </p:sp>
      <p:sp>
        <p:nvSpPr>
          <p:cNvPr id="7" name="צורה חופשית 6"/>
          <p:cNvSpPr/>
          <p:nvPr/>
        </p:nvSpPr>
        <p:spPr>
          <a:xfrm>
            <a:off x="321274" y="2187144"/>
            <a:ext cx="3126256" cy="432487"/>
          </a:xfrm>
          <a:custGeom>
            <a:avLst/>
            <a:gdLst>
              <a:gd name="connsiteX0" fmla="*/ 0 w 2483708"/>
              <a:gd name="connsiteY0" fmla="*/ 37070 h 432487"/>
              <a:gd name="connsiteX1" fmla="*/ 1013254 w 2483708"/>
              <a:gd name="connsiteY1" fmla="*/ 123568 h 432487"/>
              <a:gd name="connsiteX2" fmla="*/ 1309816 w 2483708"/>
              <a:gd name="connsiteY2" fmla="*/ 432487 h 432487"/>
              <a:gd name="connsiteX3" fmla="*/ 1309816 w 2483708"/>
              <a:gd name="connsiteY3" fmla="*/ 432487 h 432487"/>
              <a:gd name="connsiteX4" fmla="*/ 1458097 w 2483708"/>
              <a:gd name="connsiteY4" fmla="*/ 123568 h 432487"/>
              <a:gd name="connsiteX5" fmla="*/ 2483708 w 2483708"/>
              <a:gd name="connsiteY5" fmla="*/ 0 h 4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3708" h="432487">
                <a:moveTo>
                  <a:pt x="0" y="37070"/>
                </a:moveTo>
                <a:cubicBezTo>
                  <a:pt x="397475" y="47367"/>
                  <a:pt x="794951" y="57665"/>
                  <a:pt x="1013254" y="123568"/>
                </a:cubicBezTo>
                <a:cubicBezTo>
                  <a:pt x="1231557" y="189471"/>
                  <a:pt x="1309816" y="432487"/>
                  <a:pt x="1309816" y="432487"/>
                </a:cubicBezTo>
                <a:lnTo>
                  <a:pt x="1309816" y="432487"/>
                </a:lnTo>
                <a:cubicBezTo>
                  <a:pt x="1334529" y="381001"/>
                  <a:pt x="1262448" y="195649"/>
                  <a:pt x="1458097" y="123568"/>
                </a:cubicBezTo>
                <a:cubicBezTo>
                  <a:pt x="1653746" y="51487"/>
                  <a:pt x="2068727" y="25743"/>
                  <a:pt x="2483708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1885"/>
            <a:ext cx="7772400" cy="203923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 crossing lemma for the </a:t>
            </a:r>
            <a:br>
              <a:rPr lang="en-US" sz="4400" dirty="0" smtClean="0"/>
            </a:br>
            <a:r>
              <a:rPr lang="en-US" sz="4400" dirty="0" smtClean="0"/>
              <a:t>pair-crossing number</a:t>
            </a:r>
            <a:endParaRPr lang="de-DE" sz="4400" dirty="0">
              <a:latin typeface="Microsoft Sans Serif" pitchFamily="34" charset="0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0704" y="4532157"/>
            <a:ext cx="6976872" cy="1752600"/>
          </a:xfrm>
        </p:spPr>
        <p:txBody>
          <a:bodyPr>
            <a:normAutofit/>
          </a:bodyPr>
          <a:lstStyle/>
          <a:p>
            <a:r>
              <a:rPr lang="en-US" sz="2800" u="sng" dirty="0" err="1" smtClean="0"/>
              <a:t>Eyal</a:t>
            </a:r>
            <a:r>
              <a:rPr lang="en-US" sz="2800" u="sng" dirty="0" smtClean="0"/>
              <a:t> Ackerman</a:t>
            </a:r>
            <a:r>
              <a:rPr lang="en-US" sz="2800" dirty="0" smtClean="0"/>
              <a:t> and Marcus Schaefer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79215" y="1725479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variant of</a:t>
            </a:r>
            <a:endParaRPr lang="en-US" sz="2400" dirty="0"/>
          </a:p>
        </p:txBody>
      </p:sp>
      <p:sp>
        <p:nvSpPr>
          <p:cNvPr id="5" name="צורה חופשית 4"/>
          <p:cNvSpPr/>
          <p:nvPr/>
        </p:nvSpPr>
        <p:spPr>
          <a:xfrm>
            <a:off x="5675315" y="2199835"/>
            <a:ext cx="2158870" cy="432487"/>
          </a:xfrm>
          <a:custGeom>
            <a:avLst/>
            <a:gdLst>
              <a:gd name="connsiteX0" fmla="*/ 0 w 2483708"/>
              <a:gd name="connsiteY0" fmla="*/ 37070 h 432487"/>
              <a:gd name="connsiteX1" fmla="*/ 1013254 w 2483708"/>
              <a:gd name="connsiteY1" fmla="*/ 123568 h 432487"/>
              <a:gd name="connsiteX2" fmla="*/ 1309816 w 2483708"/>
              <a:gd name="connsiteY2" fmla="*/ 432487 h 432487"/>
              <a:gd name="connsiteX3" fmla="*/ 1309816 w 2483708"/>
              <a:gd name="connsiteY3" fmla="*/ 432487 h 432487"/>
              <a:gd name="connsiteX4" fmla="*/ 1458097 w 2483708"/>
              <a:gd name="connsiteY4" fmla="*/ 123568 h 432487"/>
              <a:gd name="connsiteX5" fmla="*/ 2483708 w 2483708"/>
              <a:gd name="connsiteY5" fmla="*/ 0 h 4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3708" h="432487">
                <a:moveTo>
                  <a:pt x="0" y="37070"/>
                </a:moveTo>
                <a:cubicBezTo>
                  <a:pt x="397475" y="47367"/>
                  <a:pt x="794951" y="57665"/>
                  <a:pt x="1013254" y="123568"/>
                </a:cubicBezTo>
                <a:cubicBezTo>
                  <a:pt x="1231557" y="189471"/>
                  <a:pt x="1309816" y="432487"/>
                  <a:pt x="1309816" y="432487"/>
                </a:cubicBezTo>
                <a:lnTo>
                  <a:pt x="1309816" y="432487"/>
                </a:lnTo>
                <a:cubicBezTo>
                  <a:pt x="1334529" y="381001"/>
                  <a:pt x="1262448" y="195649"/>
                  <a:pt x="1458097" y="123568"/>
                </a:cubicBezTo>
                <a:cubicBezTo>
                  <a:pt x="1653746" y="51487"/>
                  <a:pt x="2068727" y="25743"/>
                  <a:pt x="2483708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מעוגל 5"/>
          <p:cNvSpPr/>
          <p:nvPr/>
        </p:nvSpPr>
        <p:spPr>
          <a:xfrm>
            <a:off x="457200" y="2773946"/>
            <a:ext cx="8138160" cy="124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crossing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0"/>
                <a:ext cx="8402595" cy="533811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b="1" dirty="0"/>
                  <a:t>crossing number</a:t>
                </a:r>
                <a:r>
                  <a:rPr lang="en-US" dirty="0"/>
                  <a:t> of a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is the minimum number of edge crossings in a drawing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in the plane</a:t>
                </a:r>
                <a:r>
                  <a:rPr lang="en-US" dirty="0" smtClean="0"/>
                  <a:t>.</a:t>
                </a:r>
                <a:endParaRPr lang="en-US" sz="1600" dirty="0" smtClean="0"/>
              </a:p>
              <a:p>
                <a:r>
                  <a:rPr lang="en-US" b="1" dirty="0" smtClean="0"/>
                  <a:t>Crossing </a:t>
                </a:r>
                <a:r>
                  <a:rPr lang="en-US" b="1" dirty="0"/>
                  <a:t>Lemma</a:t>
                </a:r>
                <a:r>
                  <a:rPr lang="en-US" dirty="0"/>
                  <a:t>: For every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vertices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/>
                  <a:t> edges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)≥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sz="1700" dirty="0"/>
                  <a:t>     [</a:t>
                </a:r>
                <a:r>
                  <a:rPr lang="en-US" sz="1700" dirty="0" err="1"/>
                  <a:t>Ajtai</a:t>
                </a:r>
                <a:r>
                  <a:rPr lang="en-US" sz="1700" dirty="0"/>
                  <a:t>, </a:t>
                </a:r>
                <a:r>
                  <a:rPr lang="en-US" sz="1700" dirty="0" err="1"/>
                  <a:t>Chvátal</a:t>
                </a:r>
                <a:r>
                  <a:rPr lang="en-US" sz="1700" dirty="0"/>
                  <a:t>, Newborn, </a:t>
                </a:r>
                <a:r>
                  <a:rPr lang="en-US" sz="1700" dirty="0" err="1"/>
                  <a:t>Szemerédi</a:t>
                </a:r>
                <a:r>
                  <a:rPr lang="en-US" sz="1700" dirty="0"/>
                  <a:t> </a:t>
                </a:r>
                <a:r>
                  <a:rPr lang="en-US" sz="1700" dirty="0" smtClean="0"/>
                  <a:t>1982</a:t>
                </a:r>
                <a:r>
                  <a:rPr lang="en-US" sz="1700" dirty="0"/>
                  <a:t>; Leighton </a:t>
                </a:r>
                <a:r>
                  <a:rPr lang="en-US" sz="1700" dirty="0" smtClean="0"/>
                  <a:t>1983]</a:t>
                </a:r>
              </a:p>
              <a:p>
                <a:pPr lvl="1"/>
                <a:r>
                  <a:rPr lang="en-US" dirty="0" smtClean="0"/>
                  <a:t>Tight, up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914400" lvl="2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64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33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75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31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29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0345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09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0"/>
                <a:ext cx="8402595" cy="5338119"/>
              </a:xfrm>
              <a:blipFill rotWithShape="1">
                <a:blip r:embed="rId2"/>
                <a:stretch>
                  <a:fillRect l="-581" t="-1142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הסבר מלבני מעוגל 7"/>
          <p:cNvSpPr/>
          <p:nvPr/>
        </p:nvSpPr>
        <p:spPr>
          <a:xfrm>
            <a:off x="7252796" y="5263881"/>
            <a:ext cx="1664456" cy="370752"/>
          </a:xfrm>
          <a:prstGeom prst="wedgeRoundRectCallout">
            <a:avLst>
              <a:gd name="adj1" fmla="val -1880"/>
              <a:gd name="adj2" fmla="val -13858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Pach</a:t>
            </a:r>
            <a:r>
              <a:rPr lang="en-US" sz="1600" dirty="0" smtClean="0"/>
              <a:t> </a:t>
            </a:r>
            <a:r>
              <a:rPr lang="en-US" sz="1600" dirty="0"/>
              <a:t>&amp; </a:t>
            </a:r>
            <a:r>
              <a:rPr lang="en-US" sz="1600" dirty="0" err="1" smtClean="0"/>
              <a:t>Tóth</a:t>
            </a:r>
            <a:r>
              <a:rPr lang="en-US" sz="1600" dirty="0" smtClean="0"/>
              <a:t> 97</a:t>
            </a:r>
            <a:endParaRPr lang="en-US" sz="1600" dirty="0"/>
          </a:p>
        </p:txBody>
      </p:sp>
      <p:sp>
        <p:nvSpPr>
          <p:cNvPr id="9" name="הסבר מלבני מעוגל 8"/>
          <p:cNvSpPr/>
          <p:nvPr/>
        </p:nvSpPr>
        <p:spPr>
          <a:xfrm>
            <a:off x="5906118" y="5288642"/>
            <a:ext cx="1100165" cy="370753"/>
          </a:xfrm>
          <a:prstGeom prst="wedgeRoundRectCallout">
            <a:avLst>
              <a:gd name="adj1" fmla="val -31832"/>
              <a:gd name="adj2" fmla="val -14462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A. 2013</a:t>
            </a:r>
            <a:endParaRPr lang="en-US" sz="1600" dirty="0"/>
          </a:p>
        </p:txBody>
      </p:sp>
      <p:sp>
        <p:nvSpPr>
          <p:cNvPr id="11" name="הסבר מלבני מעוגל 10"/>
          <p:cNvSpPr/>
          <p:nvPr/>
        </p:nvSpPr>
        <p:spPr>
          <a:xfrm>
            <a:off x="2034330" y="5288642"/>
            <a:ext cx="1664456" cy="370752"/>
          </a:xfrm>
          <a:prstGeom prst="wedgeRoundRectCallout">
            <a:avLst>
              <a:gd name="adj1" fmla="val 6286"/>
              <a:gd name="adj2" fmla="val -11858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Pach</a:t>
            </a:r>
            <a:r>
              <a:rPr lang="en-US" sz="1600" dirty="0" smtClean="0"/>
              <a:t> </a:t>
            </a:r>
            <a:r>
              <a:rPr lang="en-US" sz="1600" dirty="0"/>
              <a:t>&amp; </a:t>
            </a:r>
            <a:r>
              <a:rPr lang="en-US" sz="1600" dirty="0" err="1" smtClean="0"/>
              <a:t>Tóth</a:t>
            </a:r>
            <a:r>
              <a:rPr lang="en-US" sz="1600" dirty="0" smtClean="0"/>
              <a:t> 97</a:t>
            </a:r>
            <a:endParaRPr lang="en-US" sz="1600" dirty="0"/>
          </a:p>
        </p:txBody>
      </p:sp>
      <p:sp>
        <p:nvSpPr>
          <p:cNvPr id="12" name="הסבר מלבני מעוגל 11"/>
          <p:cNvSpPr/>
          <p:nvPr/>
        </p:nvSpPr>
        <p:spPr>
          <a:xfrm>
            <a:off x="3965901" y="5288644"/>
            <a:ext cx="1664456" cy="370752"/>
          </a:xfrm>
          <a:prstGeom prst="wedgeRoundRectCallout">
            <a:avLst>
              <a:gd name="adj1" fmla="val -22667"/>
              <a:gd name="adj2" fmla="val -12524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Pach</a:t>
            </a:r>
            <a:r>
              <a:rPr lang="en-US" sz="1600" dirty="0" smtClean="0"/>
              <a:t> et al. 06</a:t>
            </a:r>
            <a:endParaRPr lang="en-US" sz="1600" dirty="0"/>
          </a:p>
        </p:txBody>
      </p:sp>
      <p:sp>
        <p:nvSpPr>
          <p:cNvPr id="13" name="הסבר מלבני מעוגל 12"/>
          <p:cNvSpPr/>
          <p:nvPr/>
        </p:nvSpPr>
        <p:spPr>
          <a:xfrm>
            <a:off x="679618" y="5288644"/>
            <a:ext cx="1033847" cy="370752"/>
          </a:xfrm>
          <a:prstGeom prst="wedgeRoundRectCallout">
            <a:avLst>
              <a:gd name="adj1" fmla="val 37282"/>
              <a:gd name="adj2" fmla="val -12191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folklore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138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מעוגל 5"/>
          <p:cNvSpPr/>
          <p:nvPr/>
        </p:nvSpPr>
        <p:spPr>
          <a:xfrm>
            <a:off x="457200" y="2773946"/>
            <a:ext cx="8138160" cy="124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crossing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0"/>
                <a:ext cx="8402595" cy="533811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b="1" dirty="0"/>
                  <a:t>crossing number</a:t>
                </a:r>
                <a:r>
                  <a:rPr lang="en-US" dirty="0"/>
                  <a:t> of a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is the minimum number of edge crossings in a drawing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in the plane</a:t>
                </a:r>
                <a:r>
                  <a:rPr lang="en-US" dirty="0" smtClean="0"/>
                  <a:t>.</a:t>
                </a:r>
                <a:endParaRPr lang="en-US" sz="1600" dirty="0" smtClean="0"/>
              </a:p>
              <a:p>
                <a:r>
                  <a:rPr lang="en-US" b="1" dirty="0" smtClean="0"/>
                  <a:t>Crossing </a:t>
                </a:r>
                <a:r>
                  <a:rPr lang="en-US" b="1" dirty="0"/>
                  <a:t>Lemma</a:t>
                </a:r>
                <a:r>
                  <a:rPr lang="en-US" dirty="0"/>
                  <a:t>: For every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vertices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/>
                  <a:t> edges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)≥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sz="1700" dirty="0"/>
                  <a:t>     [</a:t>
                </a:r>
                <a:r>
                  <a:rPr lang="en-US" sz="1700" dirty="0" err="1"/>
                  <a:t>Ajtai</a:t>
                </a:r>
                <a:r>
                  <a:rPr lang="en-US" sz="1700" dirty="0"/>
                  <a:t>, </a:t>
                </a:r>
                <a:r>
                  <a:rPr lang="en-US" sz="1700" dirty="0" err="1"/>
                  <a:t>Chvátal</a:t>
                </a:r>
                <a:r>
                  <a:rPr lang="en-US" sz="1700" dirty="0"/>
                  <a:t>, Newborn, </a:t>
                </a:r>
                <a:r>
                  <a:rPr lang="en-US" sz="1700" dirty="0" err="1"/>
                  <a:t>Szemerédi</a:t>
                </a:r>
                <a:r>
                  <a:rPr lang="en-US" sz="1700" dirty="0"/>
                  <a:t> </a:t>
                </a:r>
                <a:r>
                  <a:rPr lang="en-US" sz="1700" dirty="0" smtClean="0"/>
                  <a:t>1982</a:t>
                </a:r>
                <a:r>
                  <a:rPr lang="en-US" sz="1700" dirty="0"/>
                  <a:t>; Leighton </a:t>
                </a:r>
                <a:r>
                  <a:rPr lang="en-US" sz="1700" dirty="0" smtClean="0"/>
                  <a:t>1983]</a:t>
                </a:r>
              </a:p>
              <a:p>
                <a:pPr lvl="1"/>
                <a:r>
                  <a:rPr lang="en-US" dirty="0" smtClean="0"/>
                  <a:t>Tight, up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914400" lvl="2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64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33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75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31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29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0345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09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0"/>
                <a:ext cx="8402595" cy="5338119"/>
              </a:xfrm>
              <a:blipFill rotWithShape="1">
                <a:blip r:embed="rId2"/>
                <a:stretch>
                  <a:fillRect l="-581" t="-1142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הסבר מלבני מעוגל 7"/>
          <p:cNvSpPr/>
          <p:nvPr/>
        </p:nvSpPr>
        <p:spPr>
          <a:xfrm>
            <a:off x="7252796" y="5263881"/>
            <a:ext cx="1664456" cy="370752"/>
          </a:xfrm>
          <a:prstGeom prst="wedgeRoundRectCallout">
            <a:avLst>
              <a:gd name="adj1" fmla="val -1880"/>
              <a:gd name="adj2" fmla="val -13858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Pach</a:t>
            </a:r>
            <a:r>
              <a:rPr lang="en-US" sz="1600" dirty="0" smtClean="0"/>
              <a:t> </a:t>
            </a:r>
            <a:r>
              <a:rPr lang="en-US" sz="1600" dirty="0"/>
              <a:t>&amp; </a:t>
            </a:r>
            <a:r>
              <a:rPr lang="en-US" sz="1600" dirty="0" err="1" smtClean="0"/>
              <a:t>Tóth</a:t>
            </a:r>
            <a:r>
              <a:rPr lang="en-US" sz="1600" dirty="0" smtClean="0"/>
              <a:t> 97</a:t>
            </a:r>
            <a:endParaRPr lang="en-US" sz="1600" dirty="0"/>
          </a:p>
        </p:txBody>
      </p:sp>
      <p:sp>
        <p:nvSpPr>
          <p:cNvPr id="9" name="הסבר מלבני מעוגל 8"/>
          <p:cNvSpPr/>
          <p:nvPr/>
        </p:nvSpPr>
        <p:spPr>
          <a:xfrm>
            <a:off x="5906118" y="5288642"/>
            <a:ext cx="1100165" cy="370753"/>
          </a:xfrm>
          <a:prstGeom prst="wedgeRoundRectCallout">
            <a:avLst>
              <a:gd name="adj1" fmla="val -31832"/>
              <a:gd name="adj2" fmla="val -14462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A. 2013</a:t>
            </a:r>
            <a:endParaRPr lang="en-US" sz="1600" dirty="0"/>
          </a:p>
        </p:txBody>
      </p:sp>
      <p:sp>
        <p:nvSpPr>
          <p:cNvPr id="11" name="הסבר מלבני מעוגל 10"/>
          <p:cNvSpPr/>
          <p:nvPr/>
        </p:nvSpPr>
        <p:spPr>
          <a:xfrm>
            <a:off x="2034330" y="5288642"/>
            <a:ext cx="1664456" cy="370752"/>
          </a:xfrm>
          <a:prstGeom prst="wedgeRoundRectCallout">
            <a:avLst>
              <a:gd name="adj1" fmla="val 6286"/>
              <a:gd name="adj2" fmla="val -11858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Pach</a:t>
            </a:r>
            <a:r>
              <a:rPr lang="en-US" sz="1600" dirty="0" smtClean="0"/>
              <a:t> </a:t>
            </a:r>
            <a:r>
              <a:rPr lang="en-US" sz="1600" dirty="0"/>
              <a:t>&amp; </a:t>
            </a:r>
            <a:r>
              <a:rPr lang="en-US" sz="1600" dirty="0" err="1" smtClean="0"/>
              <a:t>Tóth</a:t>
            </a:r>
            <a:r>
              <a:rPr lang="en-US" sz="1600" dirty="0" smtClean="0"/>
              <a:t> 97</a:t>
            </a:r>
            <a:endParaRPr lang="en-US" sz="1600" dirty="0"/>
          </a:p>
        </p:txBody>
      </p:sp>
      <p:sp>
        <p:nvSpPr>
          <p:cNvPr id="12" name="הסבר מלבני מעוגל 11"/>
          <p:cNvSpPr/>
          <p:nvPr/>
        </p:nvSpPr>
        <p:spPr>
          <a:xfrm>
            <a:off x="3965901" y="5288644"/>
            <a:ext cx="1664456" cy="370752"/>
          </a:xfrm>
          <a:prstGeom prst="wedgeRoundRectCallout">
            <a:avLst>
              <a:gd name="adj1" fmla="val -22667"/>
              <a:gd name="adj2" fmla="val -12524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Pach</a:t>
            </a:r>
            <a:r>
              <a:rPr lang="en-US" sz="1600" dirty="0" smtClean="0"/>
              <a:t> et al. 06</a:t>
            </a:r>
            <a:endParaRPr lang="en-US" sz="1600" dirty="0"/>
          </a:p>
        </p:txBody>
      </p:sp>
      <p:sp>
        <p:nvSpPr>
          <p:cNvPr id="13" name="הסבר מלבני מעוגל 12"/>
          <p:cNvSpPr/>
          <p:nvPr/>
        </p:nvSpPr>
        <p:spPr>
          <a:xfrm>
            <a:off x="679618" y="5288644"/>
            <a:ext cx="1033847" cy="370752"/>
          </a:xfrm>
          <a:prstGeom prst="wedgeRoundRectCallout">
            <a:avLst>
              <a:gd name="adj1" fmla="val 37282"/>
              <a:gd name="adj2" fmla="val -12191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folklore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הסבר מלבני מעוגל 9"/>
              <p:cNvSpPr/>
              <p:nvPr/>
            </p:nvSpPr>
            <p:spPr>
              <a:xfrm>
                <a:off x="365759" y="1309672"/>
                <a:ext cx="8229601" cy="3076832"/>
              </a:xfrm>
              <a:prstGeom prst="wedgeRoundRectCallout">
                <a:avLst>
                  <a:gd name="adj1" fmla="val -32695"/>
                  <a:gd name="adj2" fmla="val 56092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 smtClean="0"/>
                  <a:t>Proof:</a:t>
                </a: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𝑒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3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Consider a drawing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crossings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Pick every vertex </a:t>
                </a:r>
                <a:r>
                  <a:rPr lang="en-US" sz="2400" dirty="0" smtClean="0"/>
                  <a:t>with </a:t>
                </a:r>
                <a:r>
                  <a:rPr lang="en-US" sz="2400" dirty="0"/>
                  <a:t>probability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/>
                  <a:t> and get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rgbClr val="C00000"/>
                        </a:solidFill>
                        <a:latin typeface="Cambria Math"/>
                      </a:rPr>
                      <m:t>Ex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𝑝𝑛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C00000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C00000"/>
                        </a:solidFill>
                        <a:latin typeface="Cambria Math"/>
                      </a:rPr>
                      <m:t>Ex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C00000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C00000"/>
                        </a:solidFill>
                        <a:latin typeface="Cambria Math"/>
                      </a:rPr>
                      <m:t>Ex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cr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m:rPr>
                        <m:nor/>
                      </m:rPr>
                      <a:rPr lang="en-US" sz="2400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/>
                      </a:rPr>
                      <m:t>Ex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Ex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Ex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Plug in the expected values and set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/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הסבר מלבני מעוגל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" y="1309672"/>
                <a:ext cx="8229601" cy="3076832"/>
              </a:xfrm>
              <a:prstGeom prst="wedgeRoundRectCallout">
                <a:avLst>
                  <a:gd name="adj1" fmla="val -32695"/>
                  <a:gd name="adj2" fmla="val 56092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99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crossing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cr</m:t>
                        </m:r>
                      </m:e>
                    </m:acc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– min number of crossings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is drawn with straight-line edges.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– min number of </a:t>
                </a:r>
                <a:r>
                  <a:rPr lang="en-US" i="1" dirty="0" smtClean="0"/>
                  <a:t>pairs</a:t>
                </a:r>
                <a:r>
                  <a:rPr lang="en-US" dirty="0" smtClean="0"/>
                  <a:t> of edges that cross.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C00000"/>
                        </a:solidFill>
                        <a:latin typeface="Cambria Math"/>
                      </a:rPr>
                      <m:t>ocr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– min number of pairs of edges that cross </a:t>
                </a:r>
                <a:r>
                  <a:rPr lang="en-US" i="1" dirty="0" smtClean="0"/>
                  <a:t>oddly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And many more… </a:t>
                </a:r>
                <a:r>
                  <a:rPr lang="en-US" sz="2000" dirty="0" smtClean="0"/>
                  <a:t>[Schaefer 2013]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282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5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Adjacent crossings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0334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Are adjacent crossings redundant?</a:t>
                </a:r>
              </a:p>
              <a:p>
                <a:r>
                  <a:rPr lang="en-US" sz="2400" dirty="0" err="1" smtClean="0"/>
                  <a:t>Tutte</a:t>
                </a:r>
                <a:r>
                  <a:rPr lang="en-US" sz="2400" dirty="0"/>
                  <a:t>: </a:t>
                </a:r>
                <a:r>
                  <a:rPr lang="en-US" sz="2400" dirty="0" smtClean="0"/>
                  <a:t>“… crossings of adjacent </a:t>
                </a:r>
                <a:r>
                  <a:rPr lang="en-US" sz="2400" dirty="0"/>
                  <a:t>edges are trivial, and easily </a:t>
                </a:r>
                <a:r>
                  <a:rPr lang="en-US" sz="2400" dirty="0" smtClean="0"/>
                  <a:t>got </a:t>
                </a:r>
                <a:r>
                  <a:rPr lang="en-US" sz="2400" dirty="0"/>
                  <a:t>rid of”.</a:t>
                </a:r>
                <a:endParaRPr lang="en-US" sz="2400" dirty="0" smtClean="0"/>
              </a:p>
              <a:p>
                <a:r>
                  <a:rPr lang="en-US" sz="2400" dirty="0" smtClean="0"/>
                  <a:t>True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</m:oMath>
                </a14:m>
                <a:r>
                  <a:rPr lang="en-US" sz="2400" dirty="0" smtClean="0"/>
                  <a:t> but not</a:t>
                </a:r>
                <a:br>
                  <a:rPr lang="en-US" sz="2400" dirty="0" smtClean="0"/>
                </a:br>
                <a:r>
                  <a:rPr lang="en-US" sz="2400" dirty="0" smtClean="0"/>
                  <a:t>necessarily for other </a:t>
                </a:r>
                <a:br>
                  <a:rPr lang="en-US" sz="2400" dirty="0" smtClean="0"/>
                </a:br>
                <a:r>
                  <a:rPr lang="en-US" sz="2400" dirty="0" smtClean="0"/>
                  <a:t>variants.</a:t>
                </a:r>
              </a:p>
              <a:p>
                <a:r>
                  <a:rPr lang="en-US" sz="2400" dirty="0" err="1" smtClean="0"/>
                  <a:t>Pach</a:t>
                </a:r>
                <a:r>
                  <a:rPr lang="en-US" sz="2400" dirty="0" smtClean="0"/>
                  <a:t> and </a:t>
                </a:r>
                <a:r>
                  <a:rPr lang="en-US" sz="2400" dirty="0" err="1" smtClean="0"/>
                  <a:t>Tóth</a:t>
                </a:r>
                <a:r>
                  <a:rPr lang="en-US" sz="2400" dirty="0" smtClean="0"/>
                  <a:t>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Rule +</a:t>
                </a:r>
                <a:r>
                  <a:rPr lang="en-US" sz="2000" dirty="0" smtClean="0"/>
                  <a:t>: Adjacent crossings are not allowed.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Rule -</a:t>
                </a:r>
                <a:r>
                  <a:rPr lang="en-US" sz="2000" dirty="0" smtClean="0"/>
                  <a:t>: Adjacent crossings are not counted.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Rule 0</a:t>
                </a:r>
                <a:r>
                  <a:rPr lang="en-US" sz="2000" dirty="0" smtClean="0"/>
                  <a:t>: Adjacent crossings are allowed and counted.</a:t>
                </a:r>
              </a:p>
              <a:p>
                <a:r>
                  <a:rPr lang="en-US" sz="2400" dirty="0" err="1" smtClean="0"/>
                  <a:t>Fulek</a:t>
                </a:r>
                <a:r>
                  <a:rPr lang="en-US" sz="2400" dirty="0" smtClean="0"/>
                  <a:t> et al. , Adjacent crossings do matter, GD</a:t>
                </a:r>
                <a:r>
                  <a:rPr lang="en-US" sz="2400" i="1" dirty="0" smtClean="0"/>
                  <a:t> </a:t>
                </a:r>
                <a:r>
                  <a:rPr lang="en-US" sz="2400" dirty="0" smtClean="0"/>
                  <a:t>2011: </a:t>
                </a:r>
                <a:br>
                  <a:rPr lang="en-US" sz="2400" dirty="0" smtClean="0"/>
                </a:br>
                <a:r>
                  <a:rPr lang="en-US" sz="2400" dirty="0" smtClean="0"/>
                  <a:t>there are graphs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 smtClean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C00000"/>
                        </a:solidFill>
                        <a:latin typeface="Cambria Math"/>
                      </a:rPr>
                      <m:t>ocr</m:t>
                    </m:r>
                  </m:oMath>
                </a14:m>
                <a:r>
                  <a:rPr lang="en-US" sz="3200" baseline="-25000" dirty="0">
                    <a:solidFill>
                      <a:srgbClr val="C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&lt; </m:t>
                    </m:r>
                    <m:r>
                      <m:rPr>
                        <m:sty m:val="p"/>
                      </m:rPr>
                      <a:rPr lang="en-US" sz="2400" i="0" dirty="0" err="1" smtClean="0">
                        <a:solidFill>
                          <a:srgbClr val="C00000"/>
                        </a:solidFill>
                        <a:latin typeface="Cambria Math"/>
                      </a:rPr>
                      <m:t>ocr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03341"/>
              </a:xfrm>
              <a:blipFill rotWithShape="1">
                <a:blip r:embed="rId2"/>
                <a:stretch>
                  <a:fillRect l="-296" t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61" y="661463"/>
            <a:ext cx="3644085" cy="51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09" y="2384854"/>
            <a:ext cx="3398337" cy="166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03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crossing lemmas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17298" y="1451319"/>
                <a:ext cx="7790274" cy="986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C00000"/>
                        </a:solidFill>
                        <a:latin typeface="Cambria Math"/>
                      </a:rPr>
                      <m:t>ocr</m:t>
                    </m:r>
                  </m:oMath>
                </a14:m>
                <a:r>
                  <a:rPr lang="en-US" sz="2800" baseline="-25000" dirty="0">
                    <a:solidFill>
                      <a:srgbClr val="C00000"/>
                    </a:solidFill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400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dirty="0" err="1">
                        <a:solidFill>
                          <a:srgbClr val="C00000"/>
                        </a:solidFill>
                        <a:latin typeface="Cambria Math"/>
                      </a:rPr>
                      <m:t>ocr</m:t>
                    </m:r>
                    <m:d>
                      <m:dPr>
                        <m:ctrlP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400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pcr</m:t>
                    </m:r>
                    <m:d>
                      <m:dPr>
                        <m:ctrlP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400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pcr</m:t>
                    </m:r>
                  </m:oMath>
                </a14:m>
                <a:r>
                  <a:rPr lang="en-US" sz="2800" baseline="-25000" dirty="0">
                    <a:solidFill>
                      <a:srgbClr val="C0000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cr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cr</m:t>
                        </m:r>
                      </m:e>
                    </m:acc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298" y="1451319"/>
                <a:ext cx="7790274" cy="9867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5994" y="1224033"/>
                <a:ext cx="1249958" cy="833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64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94" y="1224033"/>
                <a:ext cx="1249958" cy="8334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הסבר מלבני מעוגל 5"/>
          <p:cNvSpPr/>
          <p:nvPr/>
        </p:nvSpPr>
        <p:spPr>
          <a:xfrm>
            <a:off x="654606" y="2401284"/>
            <a:ext cx="7278432" cy="424271"/>
          </a:xfrm>
          <a:prstGeom prst="wedgeRoundRectCallout">
            <a:avLst>
              <a:gd name="adj1" fmla="val -40230"/>
              <a:gd name="adj2" fmla="val -15071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Using the probabilistic proof and the strong </a:t>
            </a:r>
            <a:r>
              <a:rPr lang="en-US" dirty="0" err="1" smtClean="0"/>
              <a:t>Hanani-Tutte</a:t>
            </a:r>
            <a:r>
              <a:rPr lang="en-US" dirty="0" smtClean="0"/>
              <a:t>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לבן מעוגל 6"/>
              <p:cNvSpPr/>
              <p:nvPr/>
            </p:nvSpPr>
            <p:spPr>
              <a:xfrm>
                <a:off x="457200" y="3163314"/>
                <a:ext cx="7475838" cy="704335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b="1" dirty="0"/>
                  <a:t>Thm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C00000"/>
                        </a:solidFill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)≥</m:t>
                    </m:r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34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  <a:r>
                  <a:rPr lang="en-US" sz="2800" baseline="30000" dirty="0"/>
                  <a:t>*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מלבן מעוגל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63314"/>
                <a:ext cx="7475838" cy="704335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0744" y="5833761"/>
                <a:ext cx="25314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*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is not too sparse.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44" y="5833761"/>
                <a:ext cx="253146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169" t="-8197" r="-24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לבן מעוגל 8"/>
              <p:cNvSpPr/>
              <p:nvPr/>
            </p:nvSpPr>
            <p:spPr>
              <a:xfrm>
                <a:off x="451404" y="4193043"/>
                <a:ext cx="7481634" cy="704335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b="1" dirty="0" smtClean="0"/>
                  <a:t>Thm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C00000"/>
                        </a:solidFill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</m:oMath>
                </a14:m>
                <a:r>
                  <a:rPr lang="en-US" sz="2800" b="0" i="0" baseline="-25000" dirty="0" smtClean="0">
                    <a:solidFill>
                      <a:srgbClr val="C00000"/>
                    </a:solidFill>
                    <a:latin typeface="+mj-lt"/>
                  </a:rPr>
                  <a:t>+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)≥</m:t>
                    </m:r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34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  <a:r>
                  <a:rPr lang="en-US" sz="2800" baseline="30000" dirty="0"/>
                  <a:t>*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מלבן מעוגל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04" y="4193043"/>
                <a:ext cx="7481634" cy="704335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מחבר ישר 10"/>
          <p:cNvCxnSpPr/>
          <p:nvPr/>
        </p:nvCxnSpPr>
        <p:spPr>
          <a:xfrm flipV="1">
            <a:off x="185353" y="3286897"/>
            <a:ext cx="8056605" cy="3830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39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via local crossing number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365524" cy="4979773"/>
              </a:xfrm>
            </p:spPr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b="1" dirty="0" smtClean="0"/>
                  <a:t>local crossing </a:t>
                </a:r>
                <a:r>
                  <a:rPr lang="en-US" b="1" dirty="0"/>
                  <a:t>number</a:t>
                </a:r>
                <a:r>
                  <a:rPr lang="en-US" dirty="0"/>
                  <a:t> of a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is the minimum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can be drawn with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crossings per edge.</a:t>
                </a:r>
              </a:p>
              <a:p>
                <a:pPr lvl="1"/>
                <a:r>
                  <a:rPr lang="en-US" dirty="0" smtClean="0"/>
                  <a:t>Or: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/>
                  <a:t> = minimum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-planar.</a:t>
                </a:r>
                <a:endParaRPr lang="en-US" dirty="0"/>
              </a:p>
              <a:p>
                <a:r>
                  <a:rPr lang="en-US" dirty="0" smtClean="0"/>
                  <a:t>Improving the crossing lemma:</a:t>
                </a:r>
              </a:p>
              <a:p>
                <a:pPr lvl="1"/>
                <a:r>
                  <a:rPr lang="en-US" dirty="0" smtClean="0"/>
                  <a:t>Prove that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/>
                  <a:t> is “small”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is “sparse”. </a:t>
                </a:r>
              </a:p>
              <a:p>
                <a:pPr lvl="2"/>
                <a:r>
                  <a:rPr lang="en-US" dirty="0" smtClean="0"/>
                  <a:t>E.g.,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Use it to get a “weak” bound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2"/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8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Use the weak bound instead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cr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in the probabilistic proof of the crossing lemma. 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365524" cy="4979773"/>
              </a:xfrm>
              <a:blipFill rotWithShape="1">
                <a:blip r:embed="rId2"/>
                <a:stretch>
                  <a:fillRect l="-583" t="-1224" r="-1968" b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91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17155</TotalTime>
  <Words>1396</Words>
  <Application>Microsoft Office PowerPoint</Application>
  <PresentationFormat>‫הצגה על המסך (4:3)</PresentationFormat>
  <Paragraphs>125</Paragraphs>
  <Slides>19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0" baseType="lpstr">
      <vt:lpstr>Office Theme</vt:lpstr>
      <vt:lpstr>A crossing lemma for the  pair-crossing number</vt:lpstr>
      <vt:lpstr>A crossing lemma for the  pair-crossing number</vt:lpstr>
      <vt:lpstr>A crossing lemma for the  pair-crossing number</vt:lpstr>
      <vt:lpstr>The crossing lemma</vt:lpstr>
      <vt:lpstr>The crossing lemma</vt:lpstr>
      <vt:lpstr>Other crossing numbers</vt:lpstr>
      <vt:lpstr>Adjacent crossings</vt:lpstr>
      <vt:lpstr>Other crossing lemmas</vt:lpstr>
      <vt:lpstr>Improving via local crossing number</vt:lpstr>
      <vt:lpstr>Improving via local crossing number (2)</vt:lpstr>
      <vt:lpstr>The local pair-crossing number</vt:lpstr>
      <vt:lpstr>l"pcr" (G) vs. l"cr" (G)</vt:lpstr>
      <vt:lpstr>Improving the crossing lemma for pcr+</vt:lpstr>
      <vt:lpstr>Proving l"pcr" (G)≤2⟹l"cr" (G)≤2</vt:lpstr>
      <vt:lpstr>Proving l"pcr" (G)≤2⟹l"cr" (G)≤2</vt:lpstr>
      <vt:lpstr>Summary and open problems</vt:lpstr>
      <vt:lpstr>Summary and open problems (2)</vt:lpstr>
      <vt:lpstr>Thank you and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אוטומטים ושפות פורמליות</dc:title>
  <dc:creator>Eyal</dc:creator>
  <cp:lastModifiedBy>ackerman</cp:lastModifiedBy>
  <cp:revision>1510</cp:revision>
  <dcterms:created xsi:type="dcterms:W3CDTF">2009-08-19T13:35:00Z</dcterms:created>
  <dcterms:modified xsi:type="dcterms:W3CDTF">2014-09-25T05:47:49Z</dcterms:modified>
</cp:coreProperties>
</file>